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 id="2147483662" r:id="rId2"/>
  </p:sldMasterIdLst>
  <p:notesMasterIdLst>
    <p:notesMasterId r:id="rId44"/>
  </p:notesMasterIdLst>
  <p:sldIdLst>
    <p:sldId id="283" r:id="rId3"/>
    <p:sldId id="273" r:id="rId4"/>
    <p:sldId id="274" r:id="rId5"/>
    <p:sldId id="275" r:id="rId6"/>
    <p:sldId id="276" r:id="rId7"/>
    <p:sldId id="277" r:id="rId8"/>
    <p:sldId id="272" r:id="rId9"/>
    <p:sldId id="257" r:id="rId10"/>
    <p:sldId id="268" r:id="rId11"/>
    <p:sldId id="280" r:id="rId12"/>
    <p:sldId id="281" r:id="rId13"/>
    <p:sldId id="282" r:id="rId14"/>
    <p:sldId id="284" r:id="rId15"/>
    <p:sldId id="285" r:id="rId16"/>
    <p:sldId id="286" r:id="rId17"/>
    <p:sldId id="258" r:id="rId18"/>
    <p:sldId id="289" r:id="rId19"/>
    <p:sldId id="290" r:id="rId20"/>
    <p:sldId id="291" r:id="rId21"/>
    <p:sldId id="292" r:id="rId22"/>
    <p:sldId id="293" r:id="rId23"/>
    <p:sldId id="294" r:id="rId24"/>
    <p:sldId id="295" r:id="rId25"/>
    <p:sldId id="296" r:id="rId26"/>
    <p:sldId id="297" r:id="rId27"/>
    <p:sldId id="298" r:id="rId28"/>
    <p:sldId id="299" r:id="rId29"/>
    <p:sldId id="300" r:id="rId30"/>
    <p:sldId id="301" r:id="rId31"/>
    <p:sldId id="302" r:id="rId32"/>
    <p:sldId id="303" r:id="rId33"/>
    <p:sldId id="304" r:id="rId34"/>
    <p:sldId id="305" r:id="rId35"/>
    <p:sldId id="306" r:id="rId36"/>
    <p:sldId id="307" r:id="rId37"/>
    <p:sldId id="308" r:id="rId38"/>
    <p:sldId id="309" r:id="rId39"/>
    <p:sldId id="263" r:id="rId40"/>
    <p:sldId id="278" r:id="rId41"/>
    <p:sldId id="279" r:id="rId42"/>
    <p:sldId id="266" r:id="rId43"/>
  </p:sldIdLst>
  <p:sldSz cx="12192000" cy="6858000"/>
  <p:notesSz cx="6858000" cy="9144000"/>
  <p:embeddedFontLst>
    <p:embeddedFont>
      <p:font typeface="Alfarn" pitchFamily="2" charset="77"/>
      <p:bold r:id="rId45"/>
    </p:embeddedFont>
    <p:embeddedFont>
      <p:font typeface="Calibri" panose="020F0502020204030204" pitchFamily="34" charset="0"/>
      <p:regular r:id="rId46"/>
      <p:bold r:id="rId47"/>
      <p:italic r:id="rId48"/>
      <p:boldItalic r:id="rId49"/>
    </p:embeddedFont>
    <p:embeddedFont>
      <p:font typeface="CarlMarx" pitchFamily="2" charset="77"/>
      <p:regular r:id="rId50"/>
      <p:bold r:id="rId51"/>
    </p:embeddedFont>
    <p:embeddedFont>
      <p:font typeface="Consolas" panose="020B0609020204030204" pitchFamily="49"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tencil" pitchFamily="82" charset="77"/>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6" autoAdjust="0"/>
    <p:restoredTop sz="63586" autoAdjust="0"/>
  </p:normalViewPr>
  <p:slideViewPr>
    <p:cSldViewPr snapToGrid="0">
      <p:cViewPr varScale="1">
        <p:scale>
          <a:sx n="78" d="100"/>
          <a:sy n="78" d="100"/>
        </p:scale>
        <p:origin x="13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13479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3151283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785426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112448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3530398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283211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$status = [</a:t>
            </a:r>
            <a:r>
              <a:rPr lang="en-US" sz="1200" b="0" kern="1200" dirty="0" err="1">
                <a:solidFill>
                  <a:schemeClr val="tx1"/>
                </a:solidFill>
                <a:effectLst/>
                <a:latin typeface="+mn-lt"/>
                <a:ea typeface="+mn-ea"/>
                <a:cs typeface="+mn-cs"/>
              </a:rPr>
              <a:t>HttpStatusCode</a:t>
            </a:r>
            <a:r>
              <a:rPr lang="en-US" sz="1200" b="0" kern="1200" dirty="0">
                <a:solidFill>
                  <a:schemeClr val="tx1"/>
                </a:solidFill>
                <a:effectLst/>
                <a:latin typeface="+mn-lt"/>
                <a:ea typeface="+mn-ea"/>
                <a:cs typeface="+mn-cs"/>
              </a:rPr>
              <a:t>]::OK</a:t>
            </a:r>
          </a:p>
          <a:p>
            <a:r>
              <a:rPr lang="en-US" sz="1200" b="0" kern="1200" dirty="0">
                <a:solidFill>
                  <a:schemeClr val="tx1"/>
                </a:solidFill>
                <a:effectLst/>
                <a:latin typeface="+mn-lt"/>
                <a:ea typeface="+mn-ea"/>
                <a:cs typeface="+mn-cs"/>
              </a:rPr>
              <a:t>$body = @{</a:t>
            </a:r>
          </a:p>
          <a:p>
            <a:r>
              <a:rPr lang="en-US" sz="1200" b="0" kern="1200" dirty="0">
                <a:solidFill>
                  <a:schemeClr val="tx1"/>
                </a:solidFill>
                <a:effectLst/>
                <a:latin typeface="+mn-lt"/>
                <a:ea typeface="+mn-ea"/>
                <a:cs typeface="+mn-cs"/>
              </a:rPr>
              <a:t>type = "message"</a:t>
            </a:r>
          </a:p>
          <a:p>
            <a:r>
              <a:rPr lang="en-US" sz="1200" b="0" kern="1200" dirty="0">
                <a:solidFill>
                  <a:schemeClr val="tx1"/>
                </a:solidFill>
                <a:effectLst/>
                <a:latin typeface="+mn-lt"/>
                <a:ea typeface="+mn-ea"/>
                <a:cs typeface="+mn-cs"/>
              </a:rPr>
              <a:t>text = $</a:t>
            </a:r>
            <a:r>
              <a:rPr lang="en-US" sz="1200" b="0" kern="1200" dirty="0" err="1">
                <a:solidFill>
                  <a:schemeClr val="tx1"/>
                </a:solidFill>
                <a:effectLst/>
                <a:latin typeface="+mn-lt"/>
                <a:ea typeface="+mn-ea"/>
                <a:cs typeface="+mn-cs"/>
              </a:rPr>
              <a:t>Request.Body</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ConvertTo</a:t>
            </a:r>
            <a:r>
              <a:rPr lang="en-US" sz="1200" b="0" kern="1200" dirty="0">
                <a:solidFill>
                  <a:schemeClr val="tx1"/>
                </a:solidFill>
                <a:effectLst/>
                <a:latin typeface="+mn-lt"/>
                <a:ea typeface="+mn-ea"/>
                <a:cs typeface="+mn-cs"/>
              </a:rPr>
              <a:t>-Json</a:t>
            </a: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$text = [</a:t>
            </a:r>
            <a:r>
              <a:rPr lang="en-US" sz="1200" b="0" kern="1200" dirty="0" err="1">
                <a:solidFill>
                  <a:schemeClr val="tx1"/>
                </a:solidFill>
                <a:effectLst/>
                <a:latin typeface="+mn-lt"/>
                <a:ea typeface="+mn-ea"/>
                <a:cs typeface="+mn-cs"/>
              </a:rPr>
              <a:t>System.Web.HttpUtility</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HtmlDecode</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Request.Body.text</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Write-Host "Text: '$text'"</a:t>
            </a:r>
          </a:p>
          <a:p>
            <a:r>
              <a:rPr lang="en-US" sz="1200" b="0" kern="1200" dirty="0">
                <a:solidFill>
                  <a:schemeClr val="tx1"/>
                </a:solidFill>
                <a:effectLst/>
                <a:latin typeface="+mn-lt"/>
                <a:ea typeface="+mn-ea"/>
                <a:cs typeface="+mn-cs"/>
              </a:rPr>
              <a:t>if ($text -match "&lt;at&gt;.*?&lt;/at&gt; (?&lt;command&gt;.*?)\n") {</a:t>
            </a:r>
          </a:p>
          <a:p>
            <a:r>
              <a:rPr lang="en-US" sz="1200" b="0" kern="1200" dirty="0">
                <a:solidFill>
                  <a:schemeClr val="tx1"/>
                </a:solidFill>
                <a:effectLst/>
                <a:latin typeface="+mn-lt"/>
                <a:ea typeface="+mn-ea"/>
                <a:cs typeface="+mn-cs"/>
              </a:rPr>
              <a:t>$command = $</a:t>
            </a:r>
            <a:r>
              <a:rPr lang="en-US" sz="1200" b="0" kern="1200" dirty="0" err="1">
                <a:solidFill>
                  <a:schemeClr val="tx1"/>
                </a:solidFill>
                <a:effectLst/>
                <a:latin typeface="+mn-lt"/>
                <a:ea typeface="+mn-ea"/>
                <a:cs typeface="+mn-cs"/>
              </a:rPr>
              <a:t>matches.command</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Write-Host "Command: '$command'"</a:t>
            </a:r>
          </a:p>
          <a:p>
            <a:r>
              <a:rPr lang="en-US" sz="1200" b="0" kern="1200" dirty="0">
                <a:solidFill>
                  <a:schemeClr val="tx1"/>
                </a:solidFill>
                <a:effectLst/>
                <a:latin typeface="+mn-lt"/>
                <a:ea typeface="+mn-ea"/>
                <a:cs typeface="+mn-cs"/>
              </a:rPr>
              <a:t>$response = @"</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$(Invoke-Expression $command | Out-String)</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else {</a:t>
            </a:r>
          </a:p>
          <a:p>
            <a:r>
              <a:rPr lang="en-US" sz="1200" b="0" kern="1200" dirty="0">
                <a:solidFill>
                  <a:schemeClr val="tx1"/>
                </a:solidFill>
                <a:effectLst/>
                <a:latin typeface="+mn-lt"/>
                <a:ea typeface="+mn-ea"/>
                <a:cs typeface="+mn-cs"/>
              </a:rPr>
              <a:t>$response = "Did not receive a proper command"</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$status = [</a:t>
            </a:r>
            <a:r>
              <a:rPr lang="en-US" sz="1200" b="0" kern="1200" dirty="0" err="1">
                <a:solidFill>
                  <a:schemeClr val="tx1"/>
                </a:solidFill>
                <a:effectLst/>
                <a:latin typeface="+mn-lt"/>
                <a:ea typeface="+mn-ea"/>
                <a:cs typeface="+mn-cs"/>
              </a:rPr>
              <a:t>HttpStatusCode</a:t>
            </a:r>
            <a:r>
              <a:rPr lang="en-US" sz="1200" b="0" kern="1200" dirty="0">
                <a:solidFill>
                  <a:schemeClr val="tx1"/>
                </a:solidFill>
                <a:effectLst/>
                <a:latin typeface="+mn-lt"/>
                <a:ea typeface="+mn-ea"/>
                <a:cs typeface="+mn-cs"/>
              </a:rPr>
              <a:t>]::OK</a:t>
            </a:r>
          </a:p>
          <a:p>
            <a:r>
              <a:rPr lang="en-US" sz="1200" b="0" kern="1200" dirty="0">
                <a:solidFill>
                  <a:schemeClr val="tx1"/>
                </a:solidFill>
                <a:effectLst/>
                <a:latin typeface="+mn-lt"/>
                <a:ea typeface="+mn-ea"/>
                <a:cs typeface="+mn-cs"/>
              </a:rPr>
              <a:t>$body = @{</a:t>
            </a:r>
          </a:p>
          <a:p>
            <a:r>
              <a:rPr lang="en-US" sz="1200" b="0" kern="1200" dirty="0">
                <a:solidFill>
                  <a:schemeClr val="tx1"/>
                </a:solidFill>
                <a:effectLst/>
                <a:latin typeface="+mn-lt"/>
                <a:ea typeface="+mn-ea"/>
                <a:cs typeface="+mn-cs"/>
              </a:rPr>
              <a:t>type = "message"</a:t>
            </a:r>
          </a:p>
          <a:p>
            <a:r>
              <a:rPr lang="en-US" sz="1200" b="0" kern="1200" dirty="0">
                <a:solidFill>
                  <a:schemeClr val="tx1"/>
                </a:solidFill>
                <a:effectLst/>
                <a:latin typeface="+mn-lt"/>
                <a:ea typeface="+mn-ea"/>
                <a:cs typeface="+mn-cs"/>
              </a:rPr>
              <a:t>text = $response</a:t>
            </a:r>
          </a:p>
          <a:p>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616814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36</a:t>
            </a:fld>
            <a:endParaRPr lang="en-US"/>
          </a:p>
        </p:txBody>
      </p:sp>
    </p:spTree>
    <p:extLst>
      <p:ext uri="{BB962C8B-B14F-4D97-AF65-F5344CB8AC3E}">
        <p14:creationId xmlns:p14="http://schemas.microsoft.com/office/powerpoint/2010/main" val="134254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37</a:t>
            </a:fld>
            <a:endParaRPr lang="en-US"/>
          </a:p>
        </p:txBody>
      </p:sp>
    </p:spTree>
    <p:extLst>
      <p:ext uri="{BB962C8B-B14F-4D97-AF65-F5344CB8AC3E}">
        <p14:creationId xmlns:p14="http://schemas.microsoft.com/office/powerpoint/2010/main" val="3056913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39</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40</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41</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26616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2731354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Steve_MSFT</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Steve_MSFT</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Steve_MSFT</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Steve_MSFT</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Steve_MSFT</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Steve_MSFT</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botframework.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hubot.github.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SteveL-MSFT/PoshChan-Bot" TargetMode="Externa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SteveL-MSFT/PoshChan-Bot#configuration" TargetMode="Externa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SteveL-MSFT/PoshChan-Bot#configuration" TargetMode="Externa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SteveL-MSFT/PoshChan-Bot#configuration" TargetMode="Externa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SteveL-MSFT/PoshChan-Bot#configuration"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sv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teveL-MSFT/PoshChan-Bot#configuration" TargetMode="External"/><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err="1"/>
              <a:t>ChatOps</a:t>
            </a:r>
            <a:r>
              <a:rPr lang="en-US" dirty="0"/>
              <a:t> and Bots with PowerShell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Steve Lee</a:t>
            </a:r>
            <a:br>
              <a:rPr lang="en-US" dirty="0"/>
            </a:br>
            <a:r>
              <a:rPr lang="en-US" dirty="0"/>
              <a:t>PowerShell Team</a:t>
            </a:r>
          </a:p>
        </p:txBody>
      </p:sp>
    </p:spTree>
    <p:extLst>
      <p:ext uri="{BB962C8B-B14F-4D97-AF65-F5344CB8AC3E}">
        <p14:creationId xmlns:p14="http://schemas.microsoft.com/office/powerpoint/2010/main" val="102861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F9BA-98AA-5A46-8186-F1286458C810}"/>
              </a:ext>
            </a:extLst>
          </p:cNvPr>
          <p:cNvSpPr>
            <a:spLocks noGrp="1"/>
          </p:cNvSpPr>
          <p:nvPr>
            <p:ph type="title"/>
          </p:nvPr>
        </p:nvSpPr>
        <p:spPr/>
        <p:txBody>
          <a:bodyPr/>
          <a:lstStyle/>
          <a:p>
            <a:r>
              <a:rPr lang="en-US" dirty="0"/>
              <a:t>What is </a:t>
            </a:r>
            <a:r>
              <a:rPr lang="en-US" dirty="0" err="1"/>
              <a:t>ChatOps</a:t>
            </a:r>
            <a:r>
              <a:rPr lang="en-US" dirty="0"/>
              <a:t>?</a:t>
            </a:r>
          </a:p>
        </p:txBody>
      </p:sp>
      <p:sp>
        <p:nvSpPr>
          <p:cNvPr id="3" name="Content Placeholder 2">
            <a:extLst>
              <a:ext uri="{FF2B5EF4-FFF2-40B4-BE49-F238E27FC236}">
                <a16:creationId xmlns:a16="http://schemas.microsoft.com/office/drawing/2014/main" id="{9E0AF26C-F07D-A74E-B210-99C3032B2EE7}"/>
              </a:ext>
            </a:extLst>
          </p:cNvPr>
          <p:cNvSpPr>
            <a:spLocks noGrp="1"/>
          </p:cNvSpPr>
          <p:nvPr>
            <p:ph idx="1"/>
          </p:nvPr>
        </p:nvSpPr>
        <p:spPr/>
        <p:txBody>
          <a:bodyPr/>
          <a:lstStyle/>
          <a:p>
            <a:r>
              <a:rPr lang="en-US" dirty="0">
                <a:solidFill>
                  <a:srgbClr val="000000"/>
                </a:solidFill>
              </a:rPr>
              <a:t>Conversation driven operations</a:t>
            </a:r>
          </a:p>
          <a:p>
            <a:r>
              <a:rPr lang="en-US" dirty="0">
                <a:solidFill>
                  <a:srgbClr val="000000"/>
                </a:solidFill>
              </a:rPr>
              <a:t>Interactive automation</a:t>
            </a:r>
          </a:p>
          <a:p>
            <a:r>
              <a:rPr lang="en-US" dirty="0">
                <a:solidFill>
                  <a:srgbClr val="000000"/>
                </a:solidFill>
              </a:rPr>
              <a:t>Visibility to aid training and collaboration</a:t>
            </a:r>
          </a:p>
          <a:p>
            <a:endParaRPr lang="en-US" dirty="0"/>
          </a:p>
        </p:txBody>
      </p:sp>
      <p:sp>
        <p:nvSpPr>
          <p:cNvPr id="4" name="Footer Placeholder 3">
            <a:extLst>
              <a:ext uri="{FF2B5EF4-FFF2-40B4-BE49-F238E27FC236}">
                <a16:creationId xmlns:a16="http://schemas.microsoft.com/office/drawing/2014/main" id="{2A295BDA-B62E-9C46-8F61-C34CCD4EC578}"/>
              </a:ext>
            </a:extLst>
          </p:cNvPr>
          <p:cNvSpPr>
            <a:spLocks noGrp="1"/>
          </p:cNvSpPr>
          <p:nvPr>
            <p:ph type="ftr" sz="quarter" idx="11"/>
          </p:nvPr>
        </p:nvSpPr>
        <p:spPr/>
        <p:txBody>
          <a:bodyPr/>
          <a:lstStyle/>
          <a:p>
            <a:r>
              <a:rPr lang="en-US"/>
              <a:t>Steve_MSFT</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ACB170E-4025-BF4E-8053-D202D6207323}"/>
              </a:ext>
            </a:extLst>
          </p:cNvPr>
          <p:cNvPicPr>
            <a:picLocks noChangeAspect="1"/>
          </p:cNvPicPr>
          <p:nvPr/>
        </p:nvPicPr>
        <p:blipFill>
          <a:blip r:embed="rId3"/>
          <a:stretch>
            <a:fillRect/>
          </a:stretch>
        </p:blipFill>
        <p:spPr>
          <a:xfrm>
            <a:off x="8539142" y="381389"/>
            <a:ext cx="2513668" cy="5524547"/>
          </a:xfrm>
          <a:prstGeom prst="rect">
            <a:avLst/>
          </a:prstGeom>
        </p:spPr>
      </p:pic>
    </p:spTree>
    <p:extLst>
      <p:ext uri="{BB962C8B-B14F-4D97-AF65-F5344CB8AC3E}">
        <p14:creationId xmlns:p14="http://schemas.microsoft.com/office/powerpoint/2010/main" val="267550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88F9-E368-5146-9924-B417F30D86EA}"/>
              </a:ext>
            </a:extLst>
          </p:cNvPr>
          <p:cNvSpPr>
            <a:spLocks noGrp="1"/>
          </p:cNvSpPr>
          <p:nvPr>
            <p:ph type="title"/>
          </p:nvPr>
        </p:nvSpPr>
        <p:spPr/>
        <p:txBody>
          <a:bodyPr/>
          <a:lstStyle/>
          <a:p>
            <a:r>
              <a:rPr lang="en-US" dirty="0"/>
              <a:t>What are Bots?</a:t>
            </a:r>
          </a:p>
        </p:txBody>
      </p:sp>
      <p:sp>
        <p:nvSpPr>
          <p:cNvPr id="3" name="Content Placeholder 2">
            <a:extLst>
              <a:ext uri="{FF2B5EF4-FFF2-40B4-BE49-F238E27FC236}">
                <a16:creationId xmlns:a16="http://schemas.microsoft.com/office/drawing/2014/main" id="{9D456931-7F54-9547-B368-4BB7C83F61C6}"/>
              </a:ext>
            </a:extLst>
          </p:cNvPr>
          <p:cNvSpPr>
            <a:spLocks noGrp="1"/>
          </p:cNvSpPr>
          <p:nvPr>
            <p:ph idx="1"/>
          </p:nvPr>
        </p:nvSpPr>
        <p:spPr/>
        <p:txBody>
          <a:bodyPr/>
          <a:lstStyle/>
          <a:p>
            <a:r>
              <a:rPr lang="en-US" sz="2000" dirty="0"/>
              <a:t>Application that receives requests, execute tasks, and return results</a:t>
            </a:r>
          </a:p>
          <a:p>
            <a:r>
              <a:rPr lang="en-US" sz="2000" dirty="0"/>
              <a:t>Bot frameworks</a:t>
            </a:r>
          </a:p>
          <a:p>
            <a:pPr lvl="1"/>
            <a:r>
              <a:rPr lang="en-US" sz="2000" dirty="0">
                <a:hlinkClick r:id="rId3"/>
              </a:rPr>
              <a:t>https://dev.botframework.com/</a:t>
            </a:r>
            <a:endParaRPr lang="en-US" sz="2000" dirty="0"/>
          </a:p>
          <a:p>
            <a:pPr lvl="1"/>
            <a:r>
              <a:rPr lang="en-US" sz="2000" dirty="0">
                <a:hlinkClick r:id="rId4"/>
              </a:rPr>
              <a:t>https://hubot.github.com/</a:t>
            </a:r>
            <a:endParaRPr lang="en-US" sz="2000" dirty="0"/>
          </a:p>
          <a:p>
            <a:endParaRPr lang="en-US" dirty="0"/>
          </a:p>
        </p:txBody>
      </p:sp>
      <p:sp>
        <p:nvSpPr>
          <p:cNvPr id="4" name="Footer Placeholder 3">
            <a:extLst>
              <a:ext uri="{FF2B5EF4-FFF2-40B4-BE49-F238E27FC236}">
                <a16:creationId xmlns:a16="http://schemas.microsoft.com/office/drawing/2014/main" id="{F1965D95-2E7A-D544-8745-564B942B5C9E}"/>
              </a:ext>
            </a:extLst>
          </p:cNvPr>
          <p:cNvSpPr>
            <a:spLocks noGrp="1"/>
          </p:cNvSpPr>
          <p:nvPr>
            <p:ph type="ftr" sz="quarter" idx="11"/>
          </p:nvPr>
        </p:nvSpPr>
        <p:spPr/>
        <p:txBody>
          <a:bodyPr/>
          <a:lstStyle/>
          <a:p>
            <a:r>
              <a:rPr lang="en-US"/>
              <a:t>Steve_MSFT</a:t>
            </a:r>
            <a:endParaRPr lang="en-US" dirty="0"/>
          </a:p>
        </p:txBody>
      </p:sp>
      <p:pic>
        <p:nvPicPr>
          <p:cNvPr id="5" name="Graphic 4">
            <a:extLst>
              <a:ext uri="{FF2B5EF4-FFF2-40B4-BE49-F238E27FC236}">
                <a16:creationId xmlns:a16="http://schemas.microsoft.com/office/drawing/2014/main" id="{4259E401-AC45-5744-937C-38134949E1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8684" y="755509"/>
            <a:ext cx="1679776" cy="4856431"/>
          </a:xfrm>
          <a:prstGeom prst="rect">
            <a:avLst/>
          </a:prstGeom>
        </p:spPr>
      </p:pic>
    </p:spTree>
    <p:extLst>
      <p:ext uri="{BB962C8B-B14F-4D97-AF65-F5344CB8AC3E}">
        <p14:creationId xmlns:p14="http://schemas.microsoft.com/office/powerpoint/2010/main" val="1405175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77EB7-688D-F34F-A498-96B3B1C5070B}"/>
              </a:ext>
            </a:extLst>
          </p:cNvPr>
          <p:cNvSpPr>
            <a:spLocks noGrp="1"/>
          </p:cNvSpPr>
          <p:nvPr>
            <p:ph type="title"/>
          </p:nvPr>
        </p:nvSpPr>
        <p:spPr/>
        <p:txBody>
          <a:bodyPr/>
          <a:lstStyle/>
          <a:p>
            <a:r>
              <a:rPr lang="en-US" dirty="0"/>
              <a:t>What is Serverless?</a:t>
            </a:r>
          </a:p>
        </p:txBody>
      </p:sp>
      <p:sp>
        <p:nvSpPr>
          <p:cNvPr id="3" name="Content Placeholder 2">
            <a:extLst>
              <a:ext uri="{FF2B5EF4-FFF2-40B4-BE49-F238E27FC236}">
                <a16:creationId xmlns:a16="http://schemas.microsoft.com/office/drawing/2014/main" id="{3C5C258D-BAB7-1F47-B4C6-13230A05EA20}"/>
              </a:ext>
            </a:extLst>
          </p:cNvPr>
          <p:cNvSpPr>
            <a:spLocks noGrp="1"/>
          </p:cNvSpPr>
          <p:nvPr>
            <p:ph idx="1"/>
          </p:nvPr>
        </p:nvSpPr>
        <p:spPr/>
        <p:txBody>
          <a:bodyPr/>
          <a:lstStyle/>
          <a:p>
            <a:r>
              <a:rPr lang="en-US" sz="2000" dirty="0">
                <a:solidFill>
                  <a:srgbClr val="000000"/>
                </a:solidFill>
              </a:rPr>
              <a:t>No server to manage</a:t>
            </a:r>
          </a:p>
          <a:p>
            <a:r>
              <a:rPr lang="en-US" sz="2000" dirty="0">
                <a:solidFill>
                  <a:srgbClr val="000000"/>
                </a:solidFill>
              </a:rPr>
              <a:t>Pay for what you use (idling is free)</a:t>
            </a:r>
          </a:p>
          <a:p>
            <a:r>
              <a:rPr lang="en-US" sz="2000" dirty="0">
                <a:solidFill>
                  <a:srgbClr val="000000"/>
                </a:solidFill>
              </a:rPr>
              <a:t>Flexible scaling</a:t>
            </a:r>
          </a:p>
          <a:p>
            <a:endParaRPr lang="en-US" dirty="0"/>
          </a:p>
        </p:txBody>
      </p:sp>
      <p:sp>
        <p:nvSpPr>
          <p:cNvPr id="4" name="Footer Placeholder 3">
            <a:extLst>
              <a:ext uri="{FF2B5EF4-FFF2-40B4-BE49-F238E27FC236}">
                <a16:creationId xmlns:a16="http://schemas.microsoft.com/office/drawing/2014/main" id="{FC8C1673-A6BA-A14A-95EA-194BE7720A36}"/>
              </a:ext>
            </a:extLst>
          </p:cNvPr>
          <p:cNvSpPr>
            <a:spLocks noGrp="1"/>
          </p:cNvSpPr>
          <p:nvPr>
            <p:ph type="ftr" sz="quarter" idx="11"/>
          </p:nvPr>
        </p:nvSpPr>
        <p:spPr/>
        <p:txBody>
          <a:bodyPr/>
          <a:lstStyle/>
          <a:p>
            <a:r>
              <a:rPr lang="en-US"/>
              <a:t>Steve_MSFT</a:t>
            </a:r>
            <a:endParaRPr lang="en-US" dirty="0"/>
          </a:p>
        </p:txBody>
      </p:sp>
      <p:pic>
        <p:nvPicPr>
          <p:cNvPr id="7" name="Picture 6" descr="A close up of a computer&#10;&#10;Description automatically generated">
            <a:extLst>
              <a:ext uri="{FF2B5EF4-FFF2-40B4-BE49-F238E27FC236}">
                <a16:creationId xmlns:a16="http://schemas.microsoft.com/office/drawing/2014/main" id="{9CCBE945-3757-624C-AE44-E103CE9F3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711" y="1130531"/>
            <a:ext cx="3251066" cy="4596938"/>
          </a:xfrm>
          <a:prstGeom prst="rect">
            <a:avLst/>
          </a:prstGeom>
        </p:spPr>
      </p:pic>
      <p:sp>
        <p:nvSpPr>
          <p:cNvPr id="8" name="&quot;No&quot; Symbol 7">
            <a:extLst>
              <a:ext uri="{FF2B5EF4-FFF2-40B4-BE49-F238E27FC236}">
                <a16:creationId xmlns:a16="http://schemas.microsoft.com/office/drawing/2014/main" id="{CADDBDCC-1694-5249-900D-D1951296B8A5}"/>
              </a:ext>
            </a:extLst>
          </p:cNvPr>
          <p:cNvSpPr/>
          <p:nvPr/>
        </p:nvSpPr>
        <p:spPr>
          <a:xfrm>
            <a:off x="6171112" y="722740"/>
            <a:ext cx="5518264" cy="5412519"/>
          </a:xfrm>
          <a:prstGeom prst="noSmoking">
            <a:avLst/>
          </a:prstGeom>
          <a:solidFill>
            <a:srgbClr val="C0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750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9F4-FB77-DA49-B0DF-061867C8276D}"/>
              </a:ext>
            </a:extLst>
          </p:cNvPr>
          <p:cNvSpPr>
            <a:spLocks noGrp="1"/>
          </p:cNvSpPr>
          <p:nvPr>
            <p:ph type="title"/>
          </p:nvPr>
        </p:nvSpPr>
        <p:spPr/>
        <p:txBody>
          <a:bodyPr/>
          <a:lstStyle/>
          <a:p>
            <a:r>
              <a:rPr lang="en-US" dirty="0"/>
              <a:t>Why not serverless for everything?</a:t>
            </a:r>
          </a:p>
        </p:txBody>
      </p:sp>
      <p:sp>
        <p:nvSpPr>
          <p:cNvPr id="3" name="Content Placeholder 2">
            <a:extLst>
              <a:ext uri="{FF2B5EF4-FFF2-40B4-BE49-F238E27FC236}">
                <a16:creationId xmlns:a16="http://schemas.microsoft.com/office/drawing/2014/main" id="{5AB6BC54-0208-3A42-BD17-2813364138BC}"/>
              </a:ext>
            </a:extLst>
          </p:cNvPr>
          <p:cNvSpPr>
            <a:spLocks noGrp="1"/>
          </p:cNvSpPr>
          <p:nvPr>
            <p:ph idx="1"/>
          </p:nvPr>
        </p:nvSpPr>
        <p:spPr/>
        <p:txBody>
          <a:bodyPr/>
          <a:lstStyle/>
          <a:p>
            <a:r>
              <a:rPr lang="en-US" dirty="0">
                <a:solidFill>
                  <a:srgbClr val="000000"/>
                </a:solidFill>
              </a:rPr>
              <a:t>Ephemeral (short lived)</a:t>
            </a:r>
          </a:p>
          <a:p>
            <a:r>
              <a:rPr lang="en-US" dirty="0">
                <a:solidFill>
                  <a:srgbClr val="000000"/>
                </a:solidFill>
              </a:rPr>
              <a:t>Idempotent (safe to rerun)</a:t>
            </a:r>
          </a:p>
          <a:p>
            <a:r>
              <a:rPr lang="en-US" dirty="0">
                <a:solidFill>
                  <a:srgbClr val="000000"/>
                </a:solidFill>
              </a:rPr>
              <a:t>Reactive (event triggered)</a:t>
            </a:r>
          </a:p>
          <a:p>
            <a:r>
              <a:rPr lang="en-US" dirty="0">
                <a:solidFill>
                  <a:srgbClr val="000000"/>
                </a:solidFill>
              </a:rPr>
              <a:t>Stateless (stored elsewhere)</a:t>
            </a:r>
          </a:p>
          <a:p>
            <a:r>
              <a:rPr lang="en-US" dirty="0">
                <a:solidFill>
                  <a:srgbClr val="000000"/>
                </a:solidFill>
              </a:rPr>
              <a:t>Asynchronous (concurrency)</a:t>
            </a:r>
          </a:p>
          <a:p>
            <a:endParaRPr lang="en-US" dirty="0"/>
          </a:p>
        </p:txBody>
      </p:sp>
      <p:sp>
        <p:nvSpPr>
          <p:cNvPr id="4" name="Footer Placeholder 3">
            <a:extLst>
              <a:ext uri="{FF2B5EF4-FFF2-40B4-BE49-F238E27FC236}">
                <a16:creationId xmlns:a16="http://schemas.microsoft.com/office/drawing/2014/main" id="{7092A293-9CD2-C34E-B0EC-7EE623D50F40}"/>
              </a:ext>
            </a:extLst>
          </p:cNvPr>
          <p:cNvSpPr>
            <a:spLocks noGrp="1"/>
          </p:cNvSpPr>
          <p:nvPr>
            <p:ph type="ftr" sz="quarter" idx="11"/>
          </p:nvPr>
        </p:nvSpPr>
        <p:spPr/>
        <p:txBody>
          <a:bodyPr/>
          <a:lstStyle/>
          <a:p>
            <a:r>
              <a:rPr lang="en-US"/>
              <a:t>Steve_MSFT</a:t>
            </a:r>
            <a:endParaRPr lang="en-US" dirty="0"/>
          </a:p>
        </p:txBody>
      </p:sp>
      <p:pic>
        <p:nvPicPr>
          <p:cNvPr id="9" name="Picture 8" descr="A dog that is lying down and looking at the camera&#10;&#10;Description automatically generated">
            <a:extLst>
              <a:ext uri="{FF2B5EF4-FFF2-40B4-BE49-F238E27FC236}">
                <a16:creationId xmlns:a16="http://schemas.microsoft.com/office/drawing/2014/main" id="{44A89DEB-80F3-D149-AE5E-8F9D0CDD7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260" y="1828800"/>
            <a:ext cx="5029200" cy="3200400"/>
          </a:xfrm>
          <a:prstGeom prst="rect">
            <a:avLst/>
          </a:prstGeom>
        </p:spPr>
      </p:pic>
    </p:spTree>
    <p:extLst>
      <p:ext uri="{BB962C8B-B14F-4D97-AF65-F5344CB8AC3E}">
        <p14:creationId xmlns:p14="http://schemas.microsoft.com/office/powerpoint/2010/main" val="197773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2523-1C86-7C44-A6A6-1F18307FCC97}"/>
              </a:ext>
            </a:extLst>
          </p:cNvPr>
          <p:cNvSpPr>
            <a:spLocks noGrp="1"/>
          </p:cNvSpPr>
          <p:nvPr>
            <p:ph type="title"/>
          </p:nvPr>
        </p:nvSpPr>
        <p:spPr/>
        <p:txBody>
          <a:bodyPr/>
          <a:lstStyle/>
          <a:p>
            <a:r>
              <a:rPr lang="en-US" dirty="0"/>
              <a:t>Why choose serverless?</a:t>
            </a:r>
          </a:p>
        </p:txBody>
      </p:sp>
      <p:sp>
        <p:nvSpPr>
          <p:cNvPr id="3" name="Content Placeholder 2">
            <a:extLst>
              <a:ext uri="{FF2B5EF4-FFF2-40B4-BE49-F238E27FC236}">
                <a16:creationId xmlns:a16="http://schemas.microsoft.com/office/drawing/2014/main" id="{A2FACF0E-10D6-C64D-9387-2B66225DAD02}"/>
              </a:ext>
            </a:extLst>
          </p:cNvPr>
          <p:cNvSpPr>
            <a:spLocks noGrp="1"/>
          </p:cNvSpPr>
          <p:nvPr>
            <p:ph idx="1"/>
          </p:nvPr>
        </p:nvSpPr>
        <p:spPr/>
        <p:txBody>
          <a:bodyPr/>
          <a:lstStyle/>
          <a:p>
            <a:r>
              <a:rPr lang="en-US" dirty="0"/>
              <a:t>Easy to get started</a:t>
            </a:r>
          </a:p>
          <a:p>
            <a:r>
              <a:rPr lang="en-US" dirty="0"/>
              <a:t>Inexpensive to run</a:t>
            </a:r>
          </a:p>
          <a:p>
            <a:r>
              <a:rPr lang="en-US" dirty="0"/>
              <a:t>Focus on application and not</a:t>
            </a:r>
            <a:br>
              <a:rPr lang="en-US" dirty="0"/>
            </a:br>
            <a:r>
              <a:rPr lang="en-US" dirty="0"/>
              <a:t>  managing server/container</a:t>
            </a:r>
          </a:p>
        </p:txBody>
      </p:sp>
      <p:sp>
        <p:nvSpPr>
          <p:cNvPr id="4" name="Footer Placeholder 3">
            <a:extLst>
              <a:ext uri="{FF2B5EF4-FFF2-40B4-BE49-F238E27FC236}">
                <a16:creationId xmlns:a16="http://schemas.microsoft.com/office/drawing/2014/main" id="{64511212-A161-BA4F-BA48-02BE25FA3248}"/>
              </a:ext>
            </a:extLst>
          </p:cNvPr>
          <p:cNvSpPr>
            <a:spLocks noGrp="1"/>
          </p:cNvSpPr>
          <p:nvPr>
            <p:ph type="ftr" sz="quarter" idx="11"/>
          </p:nvPr>
        </p:nvSpPr>
        <p:spPr/>
        <p:txBody>
          <a:bodyPr/>
          <a:lstStyle/>
          <a:p>
            <a:r>
              <a:rPr lang="en-US"/>
              <a:t>Steve_MSFT</a:t>
            </a:r>
            <a:endParaRPr lang="en-US" dirty="0"/>
          </a:p>
        </p:txBody>
      </p:sp>
      <p:pic>
        <p:nvPicPr>
          <p:cNvPr id="8" name="Picture 7" descr="A person wearing a green shirt&#10;&#10;Description automatically generated">
            <a:extLst>
              <a:ext uri="{FF2B5EF4-FFF2-40B4-BE49-F238E27FC236}">
                <a16:creationId xmlns:a16="http://schemas.microsoft.com/office/drawing/2014/main" id="{B3B4A278-5413-7449-84C2-C1B4FFC50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2015" y="1423686"/>
            <a:ext cx="3892809" cy="3892809"/>
          </a:xfrm>
          <a:prstGeom prst="rect">
            <a:avLst/>
          </a:prstGeom>
        </p:spPr>
      </p:pic>
    </p:spTree>
    <p:extLst>
      <p:ext uri="{BB962C8B-B14F-4D97-AF65-F5344CB8AC3E}">
        <p14:creationId xmlns:p14="http://schemas.microsoft.com/office/powerpoint/2010/main" val="423474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4A51C-D134-B94D-848D-7E9B46B4AEC1}"/>
              </a:ext>
            </a:extLst>
          </p:cNvPr>
          <p:cNvSpPr>
            <a:spLocks noGrp="1"/>
          </p:cNvSpPr>
          <p:nvPr>
            <p:ph type="title"/>
          </p:nvPr>
        </p:nvSpPr>
        <p:spPr/>
        <p:txBody>
          <a:bodyPr>
            <a:normAutofit fontScale="90000"/>
          </a:bodyPr>
          <a:lstStyle/>
          <a:p>
            <a:r>
              <a:rPr lang="en-US" dirty="0"/>
              <a:t>PowerShell Scripter -&gt; Serverless Developer</a:t>
            </a:r>
          </a:p>
        </p:txBody>
      </p:sp>
      <p:sp>
        <p:nvSpPr>
          <p:cNvPr id="3" name="Content Placeholder 2">
            <a:extLst>
              <a:ext uri="{FF2B5EF4-FFF2-40B4-BE49-F238E27FC236}">
                <a16:creationId xmlns:a16="http://schemas.microsoft.com/office/drawing/2014/main" id="{7E2EC188-658A-6247-851A-12E4B9791947}"/>
              </a:ext>
            </a:extLst>
          </p:cNvPr>
          <p:cNvSpPr>
            <a:spLocks noGrp="1"/>
          </p:cNvSpPr>
          <p:nvPr>
            <p:ph idx="1"/>
          </p:nvPr>
        </p:nvSpPr>
        <p:spPr/>
        <p:txBody>
          <a:bodyPr/>
          <a:lstStyle/>
          <a:p>
            <a:r>
              <a:rPr lang="en-US" dirty="0"/>
              <a:t>Leverage existing PowerShell scripting experience</a:t>
            </a:r>
          </a:p>
          <a:p>
            <a:r>
              <a:rPr lang="en-US" dirty="0"/>
              <a:t>Start with simple scenarios that make sense in the cloud</a:t>
            </a:r>
          </a:p>
          <a:p>
            <a:endParaRPr lang="en-US" dirty="0"/>
          </a:p>
        </p:txBody>
      </p:sp>
      <p:sp>
        <p:nvSpPr>
          <p:cNvPr id="4" name="Footer Placeholder 3">
            <a:extLst>
              <a:ext uri="{FF2B5EF4-FFF2-40B4-BE49-F238E27FC236}">
                <a16:creationId xmlns:a16="http://schemas.microsoft.com/office/drawing/2014/main" id="{5F4095F6-B110-7B4A-88BA-CD477F4B8380}"/>
              </a:ext>
            </a:extLst>
          </p:cNvPr>
          <p:cNvSpPr>
            <a:spLocks noGrp="1"/>
          </p:cNvSpPr>
          <p:nvPr>
            <p:ph type="ftr" sz="quarter" idx="11"/>
          </p:nvPr>
        </p:nvSpPr>
        <p:spPr/>
        <p:txBody>
          <a:bodyPr/>
          <a:lstStyle/>
          <a:p>
            <a:r>
              <a:rPr lang="en-US"/>
              <a:t>Steve_MSFT</a:t>
            </a:r>
            <a:endParaRPr lang="en-US" dirty="0"/>
          </a:p>
        </p:txBody>
      </p:sp>
    </p:spTree>
    <p:extLst>
      <p:ext uri="{BB962C8B-B14F-4D97-AF65-F5344CB8AC3E}">
        <p14:creationId xmlns:p14="http://schemas.microsoft.com/office/powerpoint/2010/main" val="331935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Build-a-Bot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Steve_MSFT</a:t>
            </a:r>
            <a:endParaRPr lang="en-US" dirty="0"/>
          </a:p>
        </p:txBody>
      </p:sp>
    </p:spTree>
    <p:extLst>
      <p:ext uri="{BB962C8B-B14F-4D97-AF65-F5344CB8AC3E}">
        <p14:creationId xmlns:p14="http://schemas.microsoft.com/office/powerpoint/2010/main" val="43798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2523-1C86-7C44-A6A6-1F18307FCC97}"/>
              </a:ext>
            </a:extLst>
          </p:cNvPr>
          <p:cNvSpPr>
            <a:spLocks noGrp="1"/>
          </p:cNvSpPr>
          <p:nvPr>
            <p:ph type="title"/>
          </p:nvPr>
        </p:nvSpPr>
        <p:spPr/>
        <p:txBody>
          <a:bodyPr/>
          <a:lstStyle/>
          <a:p>
            <a:r>
              <a:rPr lang="en-US" dirty="0"/>
              <a:t>Now something a bit more complex…</a:t>
            </a:r>
          </a:p>
        </p:txBody>
      </p:sp>
      <p:sp>
        <p:nvSpPr>
          <p:cNvPr id="3" name="Content Placeholder 2">
            <a:extLst>
              <a:ext uri="{FF2B5EF4-FFF2-40B4-BE49-F238E27FC236}">
                <a16:creationId xmlns:a16="http://schemas.microsoft.com/office/drawing/2014/main" id="{A2FACF0E-10D6-C64D-9387-2B66225DAD02}"/>
              </a:ext>
            </a:extLst>
          </p:cNvPr>
          <p:cNvSpPr>
            <a:spLocks noGrp="1"/>
          </p:cNvSpPr>
          <p:nvPr>
            <p:ph idx="1"/>
          </p:nvPr>
        </p:nvSpPr>
        <p:spPr/>
        <p:txBody>
          <a:bodyPr/>
          <a:lstStyle/>
          <a:p>
            <a:r>
              <a:rPr lang="en-US" dirty="0"/>
              <a:t>Authorization</a:t>
            </a:r>
          </a:p>
          <a:p>
            <a:r>
              <a:rPr lang="en-US" dirty="0"/>
              <a:t>Configuration</a:t>
            </a:r>
          </a:p>
          <a:p>
            <a:r>
              <a:rPr lang="en-US" dirty="0"/>
              <a:t>Multi-step tasks</a:t>
            </a:r>
          </a:p>
          <a:p>
            <a:r>
              <a:rPr lang="en-US" dirty="0"/>
              <a:t>Concurrency</a:t>
            </a:r>
          </a:p>
          <a:p>
            <a:r>
              <a:rPr lang="en-US" dirty="0"/>
              <a:t>Leveraging other cloud</a:t>
            </a:r>
          </a:p>
          <a:p>
            <a:r>
              <a:rPr lang="en-US" dirty="0"/>
              <a:t>  services</a:t>
            </a:r>
          </a:p>
        </p:txBody>
      </p:sp>
      <p:sp>
        <p:nvSpPr>
          <p:cNvPr id="4" name="Footer Placeholder 3">
            <a:extLst>
              <a:ext uri="{FF2B5EF4-FFF2-40B4-BE49-F238E27FC236}">
                <a16:creationId xmlns:a16="http://schemas.microsoft.com/office/drawing/2014/main" id="{64511212-A161-BA4F-BA48-02BE25FA3248}"/>
              </a:ext>
            </a:extLst>
          </p:cNvPr>
          <p:cNvSpPr>
            <a:spLocks noGrp="1"/>
          </p:cNvSpPr>
          <p:nvPr>
            <p:ph type="ftr" sz="quarter" idx="11"/>
          </p:nvPr>
        </p:nvSpPr>
        <p:spPr/>
        <p:txBody>
          <a:bodyPr/>
          <a:lstStyle/>
          <a:p>
            <a:r>
              <a:rPr lang="en-US"/>
              <a:t>Steve_MSFT</a:t>
            </a:r>
            <a:endParaRPr lang="en-US" dirty="0"/>
          </a:p>
        </p:txBody>
      </p:sp>
      <p:pic>
        <p:nvPicPr>
          <p:cNvPr id="5" name="Picture 4">
            <a:extLst>
              <a:ext uri="{FF2B5EF4-FFF2-40B4-BE49-F238E27FC236}">
                <a16:creationId xmlns:a16="http://schemas.microsoft.com/office/drawing/2014/main" id="{7D794C4F-2C8D-0040-8869-6D99B02C5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8770" y="1905000"/>
            <a:ext cx="6096000" cy="3048000"/>
          </a:xfrm>
          <a:prstGeom prst="rect">
            <a:avLst/>
          </a:prstGeom>
        </p:spPr>
      </p:pic>
    </p:spTree>
    <p:extLst>
      <p:ext uri="{BB962C8B-B14F-4D97-AF65-F5344CB8AC3E}">
        <p14:creationId xmlns:p14="http://schemas.microsoft.com/office/powerpoint/2010/main" val="3649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dissolve">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F9BB-54A4-6F4E-B6DC-461BC67BC2A0}"/>
              </a:ext>
            </a:extLst>
          </p:cNvPr>
          <p:cNvSpPr>
            <a:spLocks noGrp="1"/>
          </p:cNvSpPr>
          <p:nvPr>
            <p:ph type="title"/>
          </p:nvPr>
        </p:nvSpPr>
        <p:spPr/>
        <p:txBody>
          <a:bodyPr/>
          <a:lstStyle/>
          <a:p>
            <a:r>
              <a:rPr lang="en-US" dirty="0"/>
              <a:t>Basic </a:t>
            </a:r>
            <a:r>
              <a:rPr lang="en-US" dirty="0" err="1"/>
              <a:t>ChatBot</a:t>
            </a:r>
            <a:r>
              <a:rPr lang="en-US" dirty="0"/>
              <a:t> design</a:t>
            </a:r>
            <a:endParaRPr lang="en-US" b="1" dirty="0"/>
          </a:p>
        </p:txBody>
      </p:sp>
      <p:sp>
        <p:nvSpPr>
          <p:cNvPr id="4" name="Footer Placeholder 3">
            <a:extLst>
              <a:ext uri="{FF2B5EF4-FFF2-40B4-BE49-F238E27FC236}">
                <a16:creationId xmlns:a16="http://schemas.microsoft.com/office/drawing/2014/main" id="{B4B17194-723C-704C-80CD-E43DBF245C50}"/>
              </a:ext>
            </a:extLst>
          </p:cNvPr>
          <p:cNvSpPr>
            <a:spLocks noGrp="1"/>
          </p:cNvSpPr>
          <p:nvPr>
            <p:ph type="ftr" sz="quarter" idx="11"/>
          </p:nvPr>
        </p:nvSpPr>
        <p:spPr/>
        <p:txBody>
          <a:bodyPr/>
          <a:lstStyle/>
          <a:p>
            <a:r>
              <a:rPr lang="en-US"/>
              <a:t>Steve_MSFT</a:t>
            </a:r>
            <a:endParaRPr lang="en-US" dirty="0"/>
          </a:p>
        </p:txBody>
      </p:sp>
      <p:sp>
        <p:nvSpPr>
          <p:cNvPr id="5" name="Cloud 4">
            <a:extLst>
              <a:ext uri="{FF2B5EF4-FFF2-40B4-BE49-F238E27FC236}">
                <a16:creationId xmlns:a16="http://schemas.microsoft.com/office/drawing/2014/main" id="{5798CAD7-FB54-1146-9E35-10A1B6EE708C}"/>
              </a:ext>
            </a:extLst>
          </p:cNvPr>
          <p:cNvSpPr/>
          <p:nvPr/>
        </p:nvSpPr>
        <p:spPr>
          <a:xfrm>
            <a:off x="8826780" y="2004814"/>
            <a:ext cx="2832847" cy="3619555"/>
          </a:xfrm>
          <a:prstGeom prst="cloud">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loud 5">
            <a:extLst>
              <a:ext uri="{FF2B5EF4-FFF2-40B4-BE49-F238E27FC236}">
                <a16:creationId xmlns:a16="http://schemas.microsoft.com/office/drawing/2014/main" id="{AF3E96B0-B746-2B43-A5AC-A49A986FEBA7}"/>
              </a:ext>
            </a:extLst>
          </p:cNvPr>
          <p:cNvSpPr/>
          <p:nvPr/>
        </p:nvSpPr>
        <p:spPr>
          <a:xfrm>
            <a:off x="5549153" y="1992351"/>
            <a:ext cx="2832847" cy="3619555"/>
          </a:xfrm>
          <a:prstGeom prst="cloud">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FDCBCE-9C89-0849-AABC-685AF7123542}"/>
              </a:ext>
            </a:extLst>
          </p:cNvPr>
          <p:cNvSpPr/>
          <p:nvPr/>
        </p:nvSpPr>
        <p:spPr>
          <a:xfrm>
            <a:off x="2829886" y="2734811"/>
            <a:ext cx="1837189" cy="191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br>
              <a:rPr lang="en-US" dirty="0"/>
            </a:br>
            <a:r>
              <a:rPr lang="en-US" dirty="0"/>
              <a:t>(Teams, Slack, …)</a:t>
            </a:r>
          </a:p>
        </p:txBody>
      </p:sp>
      <p:sp>
        <p:nvSpPr>
          <p:cNvPr id="8" name="Rectangle 7">
            <a:extLst>
              <a:ext uri="{FF2B5EF4-FFF2-40B4-BE49-F238E27FC236}">
                <a16:creationId xmlns:a16="http://schemas.microsoft.com/office/drawing/2014/main" id="{F5FCFC92-7729-F642-82E5-F6EF86CE2304}"/>
              </a:ext>
            </a:extLst>
          </p:cNvPr>
          <p:cNvSpPr/>
          <p:nvPr/>
        </p:nvSpPr>
        <p:spPr>
          <a:xfrm>
            <a:off x="5993933" y="2734811"/>
            <a:ext cx="1870745" cy="19126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p>
          <a:p>
            <a:pPr algn="ctr"/>
            <a:r>
              <a:rPr lang="en-US" dirty="0"/>
              <a:t>Bot</a:t>
            </a:r>
          </a:p>
        </p:txBody>
      </p:sp>
      <p:sp>
        <p:nvSpPr>
          <p:cNvPr id="9" name="Rectangle 8">
            <a:extLst>
              <a:ext uri="{FF2B5EF4-FFF2-40B4-BE49-F238E27FC236}">
                <a16:creationId xmlns:a16="http://schemas.microsoft.com/office/drawing/2014/main" id="{C59FDA20-EC93-BD4B-9E34-99535172A72D}"/>
              </a:ext>
            </a:extLst>
          </p:cNvPr>
          <p:cNvSpPr/>
          <p:nvPr/>
        </p:nvSpPr>
        <p:spPr>
          <a:xfrm>
            <a:off x="9362114" y="2734812"/>
            <a:ext cx="1845578" cy="191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 Action</a:t>
            </a:r>
          </a:p>
        </p:txBody>
      </p:sp>
      <p:cxnSp>
        <p:nvCxnSpPr>
          <p:cNvPr id="10" name="Straight Arrow Connector 9">
            <a:extLst>
              <a:ext uri="{FF2B5EF4-FFF2-40B4-BE49-F238E27FC236}">
                <a16:creationId xmlns:a16="http://schemas.microsoft.com/office/drawing/2014/main" id="{C7BAD728-B64C-114E-8A45-BF40B2F798BD}"/>
              </a:ext>
            </a:extLst>
          </p:cNvPr>
          <p:cNvCxnSpPr>
            <a:cxnSpLocks/>
            <a:stCxn id="7" idx="3"/>
            <a:endCxn id="8" idx="1"/>
          </p:cNvCxnSpPr>
          <p:nvPr/>
        </p:nvCxnSpPr>
        <p:spPr>
          <a:xfrm>
            <a:off x="4667075" y="3691156"/>
            <a:ext cx="13268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FF1686-48FF-A648-9D5B-0EF333A9D94A}"/>
              </a:ext>
            </a:extLst>
          </p:cNvPr>
          <p:cNvCxnSpPr>
            <a:cxnSpLocks/>
            <a:stCxn id="8" idx="3"/>
            <a:endCxn id="9" idx="1"/>
          </p:cNvCxnSpPr>
          <p:nvPr/>
        </p:nvCxnSpPr>
        <p:spPr>
          <a:xfrm>
            <a:off x="7864678" y="3691156"/>
            <a:ext cx="149743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06A849D-BC60-7142-9E9A-FAB9D98CF9D6}"/>
              </a:ext>
            </a:extLst>
          </p:cNvPr>
          <p:cNvSpPr/>
          <p:nvPr/>
        </p:nvSpPr>
        <p:spPr>
          <a:xfrm>
            <a:off x="371707" y="1992351"/>
            <a:ext cx="1561171" cy="646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a:t>
            </a:r>
          </a:p>
        </p:txBody>
      </p:sp>
      <p:sp>
        <p:nvSpPr>
          <p:cNvPr id="13" name="Rectangle 12">
            <a:extLst>
              <a:ext uri="{FF2B5EF4-FFF2-40B4-BE49-F238E27FC236}">
                <a16:creationId xmlns:a16="http://schemas.microsoft.com/office/drawing/2014/main" id="{AD2AF81D-522E-1A48-834E-A3AA81E42C8F}"/>
              </a:ext>
            </a:extLst>
          </p:cNvPr>
          <p:cNvSpPr/>
          <p:nvPr/>
        </p:nvSpPr>
        <p:spPr>
          <a:xfrm>
            <a:off x="371707" y="3274741"/>
            <a:ext cx="1561171" cy="646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Desktop</a:t>
            </a:r>
          </a:p>
        </p:txBody>
      </p:sp>
      <p:sp>
        <p:nvSpPr>
          <p:cNvPr id="14" name="Rectangle 13">
            <a:extLst>
              <a:ext uri="{FF2B5EF4-FFF2-40B4-BE49-F238E27FC236}">
                <a16:creationId xmlns:a16="http://schemas.microsoft.com/office/drawing/2014/main" id="{EADB1ABC-8E72-9C44-94EE-2C34FEEC21F5}"/>
              </a:ext>
            </a:extLst>
          </p:cNvPr>
          <p:cNvSpPr/>
          <p:nvPr/>
        </p:nvSpPr>
        <p:spPr>
          <a:xfrm>
            <a:off x="371707" y="4479073"/>
            <a:ext cx="1561171" cy="646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a:t>
            </a:r>
          </a:p>
        </p:txBody>
      </p:sp>
      <p:cxnSp>
        <p:nvCxnSpPr>
          <p:cNvPr id="15" name="Straight Arrow Connector 14">
            <a:extLst>
              <a:ext uri="{FF2B5EF4-FFF2-40B4-BE49-F238E27FC236}">
                <a16:creationId xmlns:a16="http://schemas.microsoft.com/office/drawing/2014/main" id="{9120140D-25EF-F34C-9239-85496C5917F9}"/>
              </a:ext>
            </a:extLst>
          </p:cNvPr>
          <p:cNvCxnSpPr>
            <a:stCxn id="12" idx="3"/>
            <a:endCxn id="7" idx="1"/>
          </p:cNvCxnSpPr>
          <p:nvPr/>
        </p:nvCxnSpPr>
        <p:spPr>
          <a:xfrm>
            <a:off x="1932878" y="2315737"/>
            <a:ext cx="897008" cy="137541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27562D-E3A9-E24F-97F8-06850B870A9E}"/>
              </a:ext>
            </a:extLst>
          </p:cNvPr>
          <p:cNvCxnSpPr>
            <a:stCxn id="13" idx="3"/>
            <a:endCxn id="7" idx="1"/>
          </p:cNvCxnSpPr>
          <p:nvPr/>
        </p:nvCxnSpPr>
        <p:spPr>
          <a:xfrm>
            <a:off x="1932878" y="3598127"/>
            <a:ext cx="897008" cy="930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ED688F-9F57-A64C-8680-AB449FC5201B}"/>
              </a:ext>
            </a:extLst>
          </p:cNvPr>
          <p:cNvCxnSpPr>
            <a:stCxn id="14" idx="3"/>
            <a:endCxn id="7" idx="1"/>
          </p:cNvCxnSpPr>
          <p:nvPr/>
        </p:nvCxnSpPr>
        <p:spPr>
          <a:xfrm flipV="1">
            <a:off x="1932878" y="3691156"/>
            <a:ext cx="897008" cy="11113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9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5EF4-BA88-294D-A378-DD4378DD7041}"/>
              </a:ext>
            </a:extLst>
          </p:cNvPr>
          <p:cNvSpPr>
            <a:spLocks noGrp="1"/>
          </p:cNvSpPr>
          <p:nvPr>
            <p:ph type="title"/>
          </p:nvPr>
        </p:nvSpPr>
        <p:spPr/>
        <p:txBody>
          <a:bodyPr/>
          <a:lstStyle/>
          <a:p>
            <a:r>
              <a:rPr lang="en-US" dirty="0"/>
              <a:t>Detailed Design</a:t>
            </a:r>
          </a:p>
        </p:txBody>
      </p:sp>
      <p:sp>
        <p:nvSpPr>
          <p:cNvPr id="4" name="Footer Placeholder 3">
            <a:extLst>
              <a:ext uri="{FF2B5EF4-FFF2-40B4-BE49-F238E27FC236}">
                <a16:creationId xmlns:a16="http://schemas.microsoft.com/office/drawing/2014/main" id="{0AE4C318-899E-B54C-90B2-B5E1E65D834E}"/>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32DBBFFD-3B16-344A-918C-93ADCC373519}"/>
              </a:ext>
            </a:extLst>
          </p:cNvPr>
          <p:cNvSpPr/>
          <p:nvPr/>
        </p:nvSpPr>
        <p:spPr>
          <a:xfrm>
            <a:off x="838200" y="3212983"/>
            <a:ext cx="1342239" cy="1317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6" name="Rectangle 5">
            <a:extLst>
              <a:ext uri="{FF2B5EF4-FFF2-40B4-BE49-F238E27FC236}">
                <a16:creationId xmlns:a16="http://schemas.microsoft.com/office/drawing/2014/main" id="{06CECC21-09C8-0A48-A84B-9FA0B477ACF2}"/>
              </a:ext>
            </a:extLst>
          </p:cNvPr>
          <p:cNvSpPr/>
          <p:nvPr/>
        </p:nvSpPr>
        <p:spPr>
          <a:xfrm>
            <a:off x="3221372" y="3212983"/>
            <a:ext cx="1283516" cy="131707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br>
              <a:rPr lang="en-US" dirty="0"/>
            </a:br>
            <a:r>
              <a:rPr lang="en-US" dirty="0"/>
              <a:t>Bot</a:t>
            </a:r>
          </a:p>
        </p:txBody>
      </p:sp>
      <p:sp>
        <p:nvSpPr>
          <p:cNvPr id="7" name="Can 6">
            <a:extLst>
              <a:ext uri="{FF2B5EF4-FFF2-40B4-BE49-F238E27FC236}">
                <a16:creationId xmlns:a16="http://schemas.microsoft.com/office/drawing/2014/main" id="{E6AF3065-F705-D046-ACAE-606688F9D6C3}"/>
              </a:ext>
            </a:extLst>
          </p:cNvPr>
          <p:cNvSpPr/>
          <p:nvPr/>
        </p:nvSpPr>
        <p:spPr>
          <a:xfrm>
            <a:off x="5721292" y="3212983"/>
            <a:ext cx="1249959" cy="1317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Storage Queue</a:t>
            </a:r>
          </a:p>
        </p:txBody>
      </p:sp>
      <p:sp>
        <p:nvSpPr>
          <p:cNvPr id="8" name="Rectangle 7">
            <a:extLst>
              <a:ext uri="{FF2B5EF4-FFF2-40B4-BE49-F238E27FC236}">
                <a16:creationId xmlns:a16="http://schemas.microsoft.com/office/drawing/2014/main" id="{22A84C25-5C15-EB47-8FBD-A54234791DA7}"/>
              </a:ext>
            </a:extLst>
          </p:cNvPr>
          <p:cNvSpPr/>
          <p:nvPr/>
        </p:nvSpPr>
        <p:spPr>
          <a:xfrm>
            <a:off x="7843706" y="1690688"/>
            <a:ext cx="1166070" cy="10692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A</a:t>
            </a:r>
          </a:p>
        </p:txBody>
      </p:sp>
      <p:sp>
        <p:nvSpPr>
          <p:cNvPr id="9" name="Rectangle 8">
            <a:extLst>
              <a:ext uri="{FF2B5EF4-FFF2-40B4-BE49-F238E27FC236}">
                <a16:creationId xmlns:a16="http://schemas.microsoft.com/office/drawing/2014/main" id="{0BEDF428-8AFE-1447-BA83-89B16E8BAE1F}"/>
              </a:ext>
            </a:extLst>
          </p:cNvPr>
          <p:cNvSpPr/>
          <p:nvPr/>
        </p:nvSpPr>
        <p:spPr>
          <a:xfrm>
            <a:off x="7843706" y="3212983"/>
            <a:ext cx="1166070" cy="10692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B</a:t>
            </a:r>
          </a:p>
        </p:txBody>
      </p:sp>
      <p:sp>
        <p:nvSpPr>
          <p:cNvPr id="10" name="Rectangle 9">
            <a:extLst>
              <a:ext uri="{FF2B5EF4-FFF2-40B4-BE49-F238E27FC236}">
                <a16:creationId xmlns:a16="http://schemas.microsoft.com/office/drawing/2014/main" id="{97C3B317-858C-C144-9A76-1B928A6008ED}"/>
              </a:ext>
            </a:extLst>
          </p:cNvPr>
          <p:cNvSpPr/>
          <p:nvPr/>
        </p:nvSpPr>
        <p:spPr>
          <a:xfrm>
            <a:off x="7843706" y="4735278"/>
            <a:ext cx="1166070" cy="106929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 C</a:t>
            </a:r>
          </a:p>
        </p:txBody>
      </p:sp>
      <p:sp>
        <p:nvSpPr>
          <p:cNvPr id="11" name="Rectangle 10">
            <a:extLst>
              <a:ext uri="{FF2B5EF4-FFF2-40B4-BE49-F238E27FC236}">
                <a16:creationId xmlns:a16="http://schemas.microsoft.com/office/drawing/2014/main" id="{CD6B8BAD-477E-D042-AEC5-C35A6BB932D3}"/>
              </a:ext>
            </a:extLst>
          </p:cNvPr>
          <p:cNvSpPr/>
          <p:nvPr/>
        </p:nvSpPr>
        <p:spPr>
          <a:xfrm>
            <a:off x="9858461" y="1690688"/>
            <a:ext cx="1166070" cy="1069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br>
              <a:rPr lang="en-US" dirty="0"/>
            </a:br>
            <a:r>
              <a:rPr lang="en-US" dirty="0"/>
              <a:t>Task</a:t>
            </a:r>
          </a:p>
        </p:txBody>
      </p:sp>
      <p:sp>
        <p:nvSpPr>
          <p:cNvPr id="12" name="Rectangle 11">
            <a:extLst>
              <a:ext uri="{FF2B5EF4-FFF2-40B4-BE49-F238E27FC236}">
                <a16:creationId xmlns:a16="http://schemas.microsoft.com/office/drawing/2014/main" id="{FB0B8F8C-527C-0246-B05B-59BFC1AA5AB1}"/>
              </a:ext>
            </a:extLst>
          </p:cNvPr>
          <p:cNvSpPr/>
          <p:nvPr/>
        </p:nvSpPr>
        <p:spPr>
          <a:xfrm>
            <a:off x="9858461" y="3212983"/>
            <a:ext cx="1166070" cy="1069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br>
              <a:rPr lang="en-US" dirty="0"/>
            </a:br>
            <a:r>
              <a:rPr lang="en-US" dirty="0"/>
              <a:t>Task</a:t>
            </a:r>
          </a:p>
        </p:txBody>
      </p:sp>
      <p:sp>
        <p:nvSpPr>
          <p:cNvPr id="13" name="Rectangle 12">
            <a:extLst>
              <a:ext uri="{FF2B5EF4-FFF2-40B4-BE49-F238E27FC236}">
                <a16:creationId xmlns:a16="http://schemas.microsoft.com/office/drawing/2014/main" id="{6FFCEAAF-7EC7-AA4F-AC0C-F9CF22F658BE}"/>
              </a:ext>
            </a:extLst>
          </p:cNvPr>
          <p:cNvSpPr/>
          <p:nvPr/>
        </p:nvSpPr>
        <p:spPr>
          <a:xfrm>
            <a:off x="9858461" y="4735278"/>
            <a:ext cx="1166070" cy="10692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br>
              <a:rPr lang="en-US" dirty="0"/>
            </a:br>
            <a:r>
              <a:rPr lang="en-US" dirty="0"/>
              <a:t>Task</a:t>
            </a:r>
          </a:p>
        </p:txBody>
      </p:sp>
      <p:cxnSp>
        <p:nvCxnSpPr>
          <p:cNvPr id="14" name="Straight Arrow Connector 13">
            <a:extLst>
              <a:ext uri="{FF2B5EF4-FFF2-40B4-BE49-F238E27FC236}">
                <a16:creationId xmlns:a16="http://schemas.microsoft.com/office/drawing/2014/main" id="{3231B7EC-DBE1-6F4D-BA62-D96A0F148702}"/>
              </a:ext>
            </a:extLst>
          </p:cNvPr>
          <p:cNvCxnSpPr/>
          <p:nvPr/>
        </p:nvCxnSpPr>
        <p:spPr>
          <a:xfrm>
            <a:off x="2290194" y="3871519"/>
            <a:ext cx="80534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FBBA09-FB34-514C-A58F-2E1CDB447239}"/>
              </a:ext>
            </a:extLst>
          </p:cNvPr>
          <p:cNvCxnSpPr/>
          <p:nvPr/>
        </p:nvCxnSpPr>
        <p:spPr>
          <a:xfrm>
            <a:off x="4655890" y="3871519"/>
            <a:ext cx="8892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4B5FCB-DC81-B44A-8C01-10772651505C}"/>
              </a:ext>
            </a:extLst>
          </p:cNvPr>
          <p:cNvCxnSpPr/>
          <p:nvPr/>
        </p:nvCxnSpPr>
        <p:spPr>
          <a:xfrm flipV="1">
            <a:off x="7038363" y="2315361"/>
            <a:ext cx="679509" cy="897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1555E39-32B7-9C4E-B6FF-9CD0D43100C6}"/>
              </a:ext>
            </a:extLst>
          </p:cNvPr>
          <p:cNvCxnSpPr/>
          <p:nvPr/>
        </p:nvCxnSpPr>
        <p:spPr>
          <a:xfrm>
            <a:off x="7079609" y="3747628"/>
            <a:ext cx="671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91A7BC6-3271-964E-BB6B-B75003A757E1}"/>
              </a:ext>
            </a:extLst>
          </p:cNvPr>
          <p:cNvCxnSpPr/>
          <p:nvPr/>
        </p:nvCxnSpPr>
        <p:spPr>
          <a:xfrm>
            <a:off x="6971251" y="4630723"/>
            <a:ext cx="746621" cy="63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9E1626-E1F0-EF41-A1A1-58AB9A4CCF07}"/>
              </a:ext>
            </a:extLst>
          </p:cNvPr>
          <p:cNvCxnSpPr/>
          <p:nvPr/>
        </p:nvCxnSpPr>
        <p:spPr>
          <a:xfrm>
            <a:off x="9160778" y="2225333"/>
            <a:ext cx="536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50516A7-915E-0943-B5CD-313C692B7FD6}"/>
              </a:ext>
            </a:extLst>
          </p:cNvPr>
          <p:cNvCxnSpPr/>
          <p:nvPr/>
        </p:nvCxnSpPr>
        <p:spPr>
          <a:xfrm>
            <a:off x="9152389" y="3747628"/>
            <a:ext cx="5956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B8EB0F-DF36-6640-A1EA-DA58F919FAB6}"/>
              </a:ext>
            </a:extLst>
          </p:cNvPr>
          <p:cNvCxnSpPr/>
          <p:nvPr/>
        </p:nvCxnSpPr>
        <p:spPr>
          <a:xfrm>
            <a:off x="9160778" y="5269923"/>
            <a:ext cx="536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7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Steve_MSFT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E258B-1C5E-1E44-B546-56ACB8FD004D}"/>
              </a:ext>
            </a:extLst>
          </p:cNvPr>
          <p:cNvSpPr>
            <a:spLocks noGrp="1"/>
          </p:cNvSpPr>
          <p:nvPr>
            <p:ph type="title"/>
          </p:nvPr>
        </p:nvSpPr>
        <p:spPr/>
        <p:txBody>
          <a:bodyPr/>
          <a:lstStyle/>
          <a:p>
            <a:r>
              <a:rPr lang="en-US" dirty="0" err="1"/>
              <a:t>PoshChan</a:t>
            </a:r>
            <a:r>
              <a:rPr lang="en-US" dirty="0"/>
              <a:t>-Bot</a:t>
            </a:r>
          </a:p>
        </p:txBody>
      </p:sp>
      <p:sp>
        <p:nvSpPr>
          <p:cNvPr id="3" name="Content Placeholder 2">
            <a:extLst>
              <a:ext uri="{FF2B5EF4-FFF2-40B4-BE49-F238E27FC236}">
                <a16:creationId xmlns:a16="http://schemas.microsoft.com/office/drawing/2014/main" id="{1D3E46BC-AA0E-2040-A9BC-9206A7CD1C90}"/>
              </a:ext>
            </a:extLst>
          </p:cNvPr>
          <p:cNvSpPr>
            <a:spLocks noGrp="1"/>
          </p:cNvSpPr>
          <p:nvPr>
            <p:ph idx="1"/>
          </p:nvPr>
        </p:nvSpPr>
        <p:spPr/>
        <p:txBody>
          <a:bodyPr/>
          <a:lstStyle/>
          <a:p>
            <a:r>
              <a:rPr lang="en-US" sz="2000" dirty="0">
                <a:hlinkClick r:id="rId2"/>
              </a:rPr>
              <a:t>https://github.com/SteveL-MSFT/PoshChan-Bot</a:t>
            </a:r>
            <a:endParaRPr lang="en-US" sz="2000" dirty="0">
              <a:solidFill>
                <a:srgbClr val="000000"/>
              </a:solidFill>
            </a:endParaRPr>
          </a:p>
          <a:p>
            <a:r>
              <a:rPr lang="en-US" sz="2000" dirty="0">
                <a:solidFill>
                  <a:srgbClr val="000000"/>
                </a:solidFill>
              </a:rPr>
              <a:t>Triggered by conversations/events on GitHub</a:t>
            </a:r>
          </a:p>
          <a:p>
            <a:r>
              <a:rPr lang="en-US" sz="2000" dirty="0">
                <a:solidFill>
                  <a:srgbClr val="000000"/>
                </a:solidFill>
              </a:rPr>
              <a:t>Takes actions against GitHub or Azure DevOps Pipelines</a:t>
            </a:r>
          </a:p>
          <a:p>
            <a:r>
              <a:rPr lang="en-US" sz="2000" dirty="0">
                <a:solidFill>
                  <a:srgbClr val="000000"/>
                </a:solidFill>
              </a:rPr>
              <a:t>Capabilities</a:t>
            </a:r>
          </a:p>
          <a:p>
            <a:pPr lvl="1"/>
            <a:r>
              <a:rPr lang="en-US" sz="2000" dirty="0">
                <a:solidFill>
                  <a:srgbClr val="000000"/>
                </a:solidFill>
              </a:rPr>
              <a:t>Rebuild or retry an Azure DevOps Pipeline</a:t>
            </a:r>
          </a:p>
          <a:p>
            <a:pPr lvl="1"/>
            <a:r>
              <a:rPr lang="en-US" sz="2000" dirty="0">
                <a:solidFill>
                  <a:srgbClr val="000000"/>
                </a:solidFill>
              </a:rPr>
              <a:t>Automatically fetch and post summary of Pull Request test failures</a:t>
            </a:r>
          </a:p>
          <a:p>
            <a:pPr lvl="1"/>
            <a:r>
              <a:rPr lang="en-US" sz="2000" dirty="0">
                <a:solidFill>
                  <a:srgbClr val="000000"/>
                </a:solidFill>
              </a:rPr>
              <a:t>Custom reminder</a:t>
            </a:r>
          </a:p>
          <a:p>
            <a:endParaRPr lang="en-US" dirty="0"/>
          </a:p>
        </p:txBody>
      </p:sp>
      <p:sp>
        <p:nvSpPr>
          <p:cNvPr id="4" name="Footer Placeholder 3">
            <a:extLst>
              <a:ext uri="{FF2B5EF4-FFF2-40B4-BE49-F238E27FC236}">
                <a16:creationId xmlns:a16="http://schemas.microsoft.com/office/drawing/2014/main" id="{FDA668D8-41C1-894F-BF5E-1781680A4A7B}"/>
              </a:ext>
            </a:extLst>
          </p:cNvPr>
          <p:cNvSpPr>
            <a:spLocks noGrp="1"/>
          </p:cNvSpPr>
          <p:nvPr>
            <p:ph type="ftr" sz="quarter" idx="11"/>
          </p:nvPr>
        </p:nvSpPr>
        <p:spPr/>
        <p:txBody>
          <a:bodyPr/>
          <a:lstStyle/>
          <a:p>
            <a:r>
              <a:rPr lang="en-US"/>
              <a:t>Steve_MSFT</a:t>
            </a:r>
            <a:endParaRPr lang="en-US" dirty="0"/>
          </a:p>
        </p:txBody>
      </p:sp>
      <p:pic>
        <p:nvPicPr>
          <p:cNvPr id="5" name="Graphic 4">
            <a:extLst>
              <a:ext uri="{FF2B5EF4-FFF2-40B4-BE49-F238E27FC236}">
                <a16:creationId xmlns:a16="http://schemas.microsoft.com/office/drawing/2014/main" id="{109A37DF-FD2E-1541-BFCA-1D938B2F6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6797" y="201803"/>
            <a:ext cx="8613904" cy="6656197"/>
          </a:xfrm>
          <a:prstGeom prst="rect">
            <a:avLst/>
          </a:prstGeom>
        </p:spPr>
      </p:pic>
    </p:spTree>
    <p:extLst>
      <p:ext uri="{BB962C8B-B14F-4D97-AF65-F5344CB8AC3E}">
        <p14:creationId xmlns:p14="http://schemas.microsoft.com/office/powerpoint/2010/main" val="326772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dissolv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dissolv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0FC6E5F-E8DB-5F46-AF0E-F51C4BCE719D}"/>
              </a:ext>
            </a:extLst>
          </p:cNvPr>
          <p:cNvSpPr>
            <a:spLocks noGrp="1"/>
          </p:cNvSpPr>
          <p:nvPr>
            <p:ph type="ftr" sz="quarter" idx="11"/>
          </p:nvPr>
        </p:nvSpPr>
        <p:spPr/>
        <p:txBody>
          <a:bodyPr/>
          <a:lstStyle/>
          <a:p>
            <a:r>
              <a:rPr lang="en-US"/>
              <a:t>Steve_MSFT</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6C04AE41-96E9-D448-98A8-E72911FC2EBD}"/>
              </a:ext>
            </a:extLst>
          </p:cNvPr>
          <p:cNvPicPr>
            <a:picLocks noGrp="1" noChangeAspect="1"/>
          </p:cNvPicPr>
          <p:nvPr>
            <p:ph idx="1"/>
          </p:nvPr>
        </p:nvPicPr>
        <p:blipFill>
          <a:blip r:embed="rId2"/>
          <a:stretch>
            <a:fillRect/>
          </a:stretch>
        </p:blipFill>
        <p:spPr>
          <a:xfrm>
            <a:off x="2165684" y="442397"/>
            <a:ext cx="8225919" cy="5973205"/>
          </a:xfrm>
        </p:spPr>
      </p:pic>
    </p:spTree>
    <p:extLst>
      <p:ext uri="{BB962C8B-B14F-4D97-AF65-F5344CB8AC3E}">
        <p14:creationId xmlns:p14="http://schemas.microsoft.com/office/powerpoint/2010/main" val="224003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err="1"/>
              <a:t>PoshChan</a:t>
            </a:r>
            <a:r>
              <a:rPr lang="en-US" dirty="0"/>
              <a:t>-Bot and GitHub</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Steve_MSFT</a:t>
            </a:r>
            <a:endParaRPr lang="en-US" dirty="0"/>
          </a:p>
        </p:txBody>
      </p:sp>
    </p:spTree>
    <p:extLst>
      <p:ext uri="{BB962C8B-B14F-4D97-AF65-F5344CB8AC3E}">
        <p14:creationId xmlns:p14="http://schemas.microsoft.com/office/powerpoint/2010/main" val="89459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82523-1C86-7C44-A6A6-1F18307FCC97}"/>
              </a:ext>
            </a:extLst>
          </p:cNvPr>
          <p:cNvSpPr>
            <a:spLocks noGrp="1"/>
          </p:cNvSpPr>
          <p:nvPr>
            <p:ph type="title"/>
          </p:nvPr>
        </p:nvSpPr>
        <p:spPr/>
        <p:txBody>
          <a:bodyPr/>
          <a:lstStyle/>
          <a:p>
            <a:r>
              <a:rPr lang="en-US" dirty="0" err="1"/>
              <a:t>PoshChan</a:t>
            </a:r>
            <a:r>
              <a:rPr lang="en-US" dirty="0"/>
              <a:t>-Bot Architecture Client-Side</a:t>
            </a:r>
          </a:p>
        </p:txBody>
      </p:sp>
      <p:sp>
        <p:nvSpPr>
          <p:cNvPr id="4" name="Footer Placeholder 3">
            <a:extLst>
              <a:ext uri="{FF2B5EF4-FFF2-40B4-BE49-F238E27FC236}">
                <a16:creationId xmlns:a16="http://schemas.microsoft.com/office/drawing/2014/main" id="{64511212-A161-BA4F-BA48-02BE25FA3248}"/>
              </a:ext>
            </a:extLst>
          </p:cNvPr>
          <p:cNvSpPr>
            <a:spLocks noGrp="1"/>
          </p:cNvSpPr>
          <p:nvPr>
            <p:ph type="ftr" sz="quarter" idx="11"/>
          </p:nvPr>
        </p:nvSpPr>
        <p:spPr/>
        <p:txBody>
          <a:bodyPr/>
          <a:lstStyle/>
          <a:p>
            <a:r>
              <a:rPr lang="en-US"/>
              <a:t>Steve_MSFT</a:t>
            </a:r>
            <a:endParaRPr lang="en-US" dirty="0"/>
          </a:p>
        </p:txBody>
      </p:sp>
      <p:sp>
        <p:nvSpPr>
          <p:cNvPr id="7" name="Cloud 6">
            <a:extLst>
              <a:ext uri="{FF2B5EF4-FFF2-40B4-BE49-F238E27FC236}">
                <a16:creationId xmlns:a16="http://schemas.microsoft.com/office/drawing/2014/main" id="{854C80D8-4FE1-0E45-A9F3-05270151F400}"/>
              </a:ext>
            </a:extLst>
          </p:cNvPr>
          <p:cNvSpPr/>
          <p:nvPr/>
        </p:nvSpPr>
        <p:spPr>
          <a:xfrm>
            <a:off x="6665259" y="1896035"/>
            <a:ext cx="4688541" cy="3370729"/>
          </a:xfrm>
          <a:prstGeom prst="cloud">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8E3420-9561-9D4C-9F34-A334D6AFC528}"/>
              </a:ext>
            </a:extLst>
          </p:cNvPr>
          <p:cNvSpPr/>
          <p:nvPr/>
        </p:nvSpPr>
        <p:spPr>
          <a:xfrm>
            <a:off x="4580964" y="2308412"/>
            <a:ext cx="1272988"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 Issue Comment</a:t>
            </a:r>
          </a:p>
        </p:txBody>
      </p:sp>
      <p:sp>
        <p:nvSpPr>
          <p:cNvPr id="9" name="Rectangle 8">
            <a:extLst>
              <a:ext uri="{FF2B5EF4-FFF2-40B4-BE49-F238E27FC236}">
                <a16:creationId xmlns:a16="http://schemas.microsoft.com/office/drawing/2014/main" id="{BE52102A-4276-2D4C-A3DE-96C5A5D68BB3}"/>
              </a:ext>
            </a:extLst>
          </p:cNvPr>
          <p:cNvSpPr/>
          <p:nvPr/>
        </p:nvSpPr>
        <p:spPr>
          <a:xfrm>
            <a:off x="4580964" y="4132729"/>
            <a:ext cx="1272988" cy="12729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 Status Event</a:t>
            </a:r>
          </a:p>
        </p:txBody>
      </p:sp>
      <p:sp>
        <p:nvSpPr>
          <p:cNvPr id="10" name="Rectangle 9">
            <a:extLst>
              <a:ext uri="{FF2B5EF4-FFF2-40B4-BE49-F238E27FC236}">
                <a16:creationId xmlns:a16="http://schemas.microsoft.com/office/drawing/2014/main" id="{09F27150-6C88-D946-8752-542C0CA49202}"/>
              </a:ext>
            </a:extLst>
          </p:cNvPr>
          <p:cNvSpPr/>
          <p:nvPr/>
        </p:nvSpPr>
        <p:spPr>
          <a:xfrm>
            <a:off x="7216588" y="3048000"/>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REST API</a:t>
            </a:r>
          </a:p>
        </p:txBody>
      </p:sp>
      <p:cxnSp>
        <p:nvCxnSpPr>
          <p:cNvPr id="11" name="Straight Arrow Connector 10">
            <a:extLst>
              <a:ext uri="{FF2B5EF4-FFF2-40B4-BE49-F238E27FC236}">
                <a16:creationId xmlns:a16="http://schemas.microsoft.com/office/drawing/2014/main" id="{BEA24805-1EDC-3644-AFFF-1767CFF05E59}"/>
              </a:ext>
            </a:extLst>
          </p:cNvPr>
          <p:cNvCxnSpPr>
            <a:cxnSpLocks/>
            <a:stCxn id="8" idx="3"/>
            <a:endCxn id="10" idx="1"/>
          </p:cNvCxnSpPr>
          <p:nvPr/>
        </p:nvCxnSpPr>
        <p:spPr>
          <a:xfrm>
            <a:off x="5853952" y="2944906"/>
            <a:ext cx="1362636" cy="81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5E8E7D-1359-0C4D-A2D5-3342F8121DE6}"/>
              </a:ext>
            </a:extLst>
          </p:cNvPr>
          <p:cNvCxnSpPr>
            <a:cxnSpLocks/>
            <a:stCxn id="9" idx="3"/>
            <a:endCxn id="10" idx="1"/>
          </p:cNvCxnSpPr>
          <p:nvPr/>
        </p:nvCxnSpPr>
        <p:spPr>
          <a:xfrm flipV="1">
            <a:off x="5853952" y="3756212"/>
            <a:ext cx="1362636" cy="1013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an 12">
            <a:extLst>
              <a:ext uri="{FF2B5EF4-FFF2-40B4-BE49-F238E27FC236}">
                <a16:creationId xmlns:a16="http://schemas.microsoft.com/office/drawing/2014/main" id="{1D3721F6-B335-3E48-8C8D-ECD6E8B1ADB6}"/>
              </a:ext>
            </a:extLst>
          </p:cNvPr>
          <p:cNvSpPr/>
          <p:nvPr/>
        </p:nvSpPr>
        <p:spPr>
          <a:xfrm>
            <a:off x="1631576" y="2832847"/>
            <a:ext cx="1864659" cy="193637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 Repository Webhooks</a:t>
            </a:r>
          </a:p>
        </p:txBody>
      </p:sp>
      <p:cxnSp>
        <p:nvCxnSpPr>
          <p:cNvPr id="14" name="Straight Arrow Connector 13">
            <a:extLst>
              <a:ext uri="{FF2B5EF4-FFF2-40B4-BE49-F238E27FC236}">
                <a16:creationId xmlns:a16="http://schemas.microsoft.com/office/drawing/2014/main" id="{A42A04A3-A13D-AD45-9888-9B257463C597}"/>
              </a:ext>
            </a:extLst>
          </p:cNvPr>
          <p:cNvCxnSpPr>
            <a:stCxn id="13" idx="4"/>
            <a:endCxn id="8" idx="1"/>
          </p:cNvCxnSpPr>
          <p:nvPr/>
        </p:nvCxnSpPr>
        <p:spPr>
          <a:xfrm flipV="1">
            <a:off x="3496235" y="2944906"/>
            <a:ext cx="1084729" cy="856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2A402A0-78D6-F24B-A2C3-BFB16012026A}"/>
              </a:ext>
            </a:extLst>
          </p:cNvPr>
          <p:cNvCxnSpPr>
            <a:stCxn id="13" idx="4"/>
            <a:endCxn id="9" idx="1"/>
          </p:cNvCxnSpPr>
          <p:nvPr/>
        </p:nvCxnSpPr>
        <p:spPr>
          <a:xfrm>
            <a:off x="3496235" y="3801035"/>
            <a:ext cx="1084729" cy="968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AE3986A-31A5-B54C-A386-C1F276D3E73A}"/>
              </a:ext>
            </a:extLst>
          </p:cNvPr>
          <p:cNvPicPr>
            <a:picLocks noChangeAspect="1"/>
          </p:cNvPicPr>
          <p:nvPr/>
        </p:nvPicPr>
        <p:blipFill>
          <a:blip r:embed="rId2"/>
          <a:stretch>
            <a:fillRect/>
          </a:stretch>
        </p:blipFill>
        <p:spPr>
          <a:xfrm>
            <a:off x="5392271" y="3873967"/>
            <a:ext cx="897819" cy="746312"/>
          </a:xfrm>
          <a:prstGeom prst="rect">
            <a:avLst/>
          </a:prstGeom>
        </p:spPr>
      </p:pic>
      <p:pic>
        <p:nvPicPr>
          <p:cNvPr id="17" name="Picture 16">
            <a:extLst>
              <a:ext uri="{FF2B5EF4-FFF2-40B4-BE49-F238E27FC236}">
                <a16:creationId xmlns:a16="http://schemas.microsoft.com/office/drawing/2014/main" id="{C84C92BE-EC1E-6345-BD02-750DD5B71B0E}"/>
              </a:ext>
            </a:extLst>
          </p:cNvPr>
          <p:cNvPicPr>
            <a:picLocks noChangeAspect="1"/>
          </p:cNvPicPr>
          <p:nvPr/>
        </p:nvPicPr>
        <p:blipFill>
          <a:blip r:embed="rId2"/>
          <a:stretch>
            <a:fillRect/>
          </a:stretch>
        </p:blipFill>
        <p:spPr>
          <a:xfrm>
            <a:off x="1267830" y="3350559"/>
            <a:ext cx="897819" cy="746312"/>
          </a:xfrm>
          <a:prstGeom prst="rect">
            <a:avLst/>
          </a:prstGeom>
        </p:spPr>
      </p:pic>
      <p:pic>
        <p:nvPicPr>
          <p:cNvPr id="18" name="Picture 17">
            <a:extLst>
              <a:ext uri="{FF2B5EF4-FFF2-40B4-BE49-F238E27FC236}">
                <a16:creationId xmlns:a16="http://schemas.microsoft.com/office/drawing/2014/main" id="{B1BD7853-3BB2-D440-989E-66FB438FC3CE}"/>
              </a:ext>
            </a:extLst>
          </p:cNvPr>
          <p:cNvPicPr>
            <a:picLocks noChangeAspect="1"/>
          </p:cNvPicPr>
          <p:nvPr/>
        </p:nvPicPr>
        <p:blipFill>
          <a:blip r:embed="rId2"/>
          <a:stretch>
            <a:fillRect/>
          </a:stretch>
        </p:blipFill>
        <p:spPr>
          <a:xfrm>
            <a:off x="5405042" y="2015845"/>
            <a:ext cx="897819" cy="746312"/>
          </a:xfrm>
          <a:prstGeom prst="rect">
            <a:avLst/>
          </a:prstGeom>
        </p:spPr>
      </p:pic>
      <p:pic>
        <p:nvPicPr>
          <p:cNvPr id="19" name="Picture 18" descr="A picture containing object&#10;&#10;Description automatically generated">
            <a:extLst>
              <a:ext uri="{FF2B5EF4-FFF2-40B4-BE49-F238E27FC236}">
                <a16:creationId xmlns:a16="http://schemas.microsoft.com/office/drawing/2014/main" id="{BB5A4C9A-D117-F547-A2B6-969BF4FD0C97}"/>
              </a:ext>
            </a:extLst>
          </p:cNvPr>
          <p:cNvPicPr>
            <a:picLocks noChangeAspect="1"/>
          </p:cNvPicPr>
          <p:nvPr/>
        </p:nvPicPr>
        <p:blipFill>
          <a:blip r:embed="rId3"/>
          <a:stretch>
            <a:fillRect/>
          </a:stretch>
        </p:blipFill>
        <p:spPr>
          <a:xfrm>
            <a:off x="8624047" y="2842653"/>
            <a:ext cx="609600" cy="609600"/>
          </a:xfrm>
          <a:prstGeom prst="rect">
            <a:avLst/>
          </a:prstGeom>
        </p:spPr>
      </p:pic>
    </p:spTree>
    <p:extLst>
      <p:ext uri="{BB962C8B-B14F-4D97-AF65-F5344CB8AC3E}">
        <p14:creationId xmlns:p14="http://schemas.microsoft.com/office/powerpoint/2010/main" val="141400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ounded Rectangular Callout 4">
            <a:extLst>
              <a:ext uri="{FF2B5EF4-FFF2-40B4-BE49-F238E27FC236}">
                <a16:creationId xmlns:a16="http://schemas.microsoft.com/office/drawing/2014/main" id="{853981A3-4BC4-224E-9E34-A09849FE7394}"/>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377678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B254B109-2B37-2749-8630-C7C4B9744CE5}"/>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cxnSp>
        <p:nvCxnSpPr>
          <p:cNvPr id="6" name="Straight Arrow Connector 5">
            <a:extLst>
              <a:ext uri="{FF2B5EF4-FFF2-40B4-BE49-F238E27FC236}">
                <a16:creationId xmlns:a16="http://schemas.microsoft.com/office/drawing/2014/main" id="{F1C4BBA7-9686-4342-A62C-09D7D8451DDC}"/>
              </a:ext>
            </a:extLst>
          </p:cNvPr>
          <p:cNvCxnSpPr>
            <a:cxnSpLocks/>
            <a:endCxn id="9" idx="2"/>
          </p:cNvCxnSpPr>
          <p:nvPr/>
        </p:nvCxnSpPr>
        <p:spPr>
          <a:xfrm flipV="1">
            <a:off x="1472666" y="4731695"/>
            <a:ext cx="207658"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4C20808-C2D3-7A4C-8EA8-251AF16858D9}"/>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pic>
        <p:nvPicPr>
          <p:cNvPr id="8" name="Picture 7" descr="A picture containing object&#10;&#10;Description automatically generated">
            <a:extLst>
              <a:ext uri="{FF2B5EF4-FFF2-40B4-BE49-F238E27FC236}">
                <a16:creationId xmlns:a16="http://schemas.microsoft.com/office/drawing/2014/main" id="{35183700-F23A-524C-A7CA-69406674D7EF}"/>
              </a:ext>
            </a:extLst>
          </p:cNvPr>
          <p:cNvPicPr>
            <a:picLocks noChangeAspect="1"/>
          </p:cNvPicPr>
          <p:nvPr/>
        </p:nvPicPr>
        <p:blipFill>
          <a:blip r:embed="rId2"/>
          <a:stretch>
            <a:fillRect/>
          </a:stretch>
        </p:blipFill>
        <p:spPr>
          <a:xfrm>
            <a:off x="2173720" y="2838170"/>
            <a:ext cx="609600" cy="609600"/>
          </a:xfrm>
          <a:prstGeom prst="rect">
            <a:avLst/>
          </a:prstGeom>
        </p:spPr>
      </p:pic>
      <p:pic>
        <p:nvPicPr>
          <p:cNvPr id="9" name="Graphic 8">
            <a:extLst>
              <a:ext uri="{FF2B5EF4-FFF2-40B4-BE49-F238E27FC236}">
                <a16:creationId xmlns:a16="http://schemas.microsoft.com/office/drawing/2014/main" id="{C3DFCD52-152A-D54B-AF5F-24802E9D5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574" y="4312595"/>
            <a:ext cx="571500" cy="419100"/>
          </a:xfrm>
          <a:prstGeom prst="rect">
            <a:avLst/>
          </a:prstGeom>
        </p:spPr>
      </p:pic>
      <p:sp>
        <p:nvSpPr>
          <p:cNvPr id="10" name="Rounded Rectangular Callout 9">
            <a:extLst>
              <a:ext uri="{FF2B5EF4-FFF2-40B4-BE49-F238E27FC236}">
                <a16:creationId xmlns:a16="http://schemas.microsoft.com/office/drawing/2014/main" id="{03CE85FE-C9FA-E149-BA03-DF57046AFA73}"/>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135101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960B2059-97D8-AE46-8B1F-0DD6C4ECCFF5}"/>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cxnSp>
        <p:nvCxnSpPr>
          <p:cNvPr id="6" name="Straight Arrow Connector 5">
            <a:extLst>
              <a:ext uri="{FF2B5EF4-FFF2-40B4-BE49-F238E27FC236}">
                <a16:creationId xmlns:a16="http://schemas.microsoft.com/office/drawing/2014/main" id="{692FBECA-C003-DE46-9E98-E58A7C03A553}"/>
              </a:ext>
            </a:extLst>
          </p:cNvPr>
          <p:cNvCxnSpPr>
            <a:cxnSpLocks/>
            <a:endCxn id="12" idx="2"/>
          </p:cNvCxnSpPr>
          <p:nvPr/>
        </p:nvCxnSpPr>
        <p:spPr>
          <a:xfrm flipV="1">
            <a:off x="1472667" y="4731695"/>
            <a:ext cx="207657"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50621A-649E-8F41-BF43-6217450659AB}"/>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cxnSp>
        <p:nvCxnSpPr>
          <p:cNvPr id="8" name="Straight Arrow Connector 7">
            <a:extLst>
              <a:ext uri="{FF2B5EF4-FFF2-40B4-BE49-F238E27FC236}">
                <a16:creationId xmlns:a16="http://schemas.microsoft.com/office/drawing/2014/main" id="{0C778989-9CAB-8940-AF65-D6A21A08D904}"/>
              </a:ext>
            </a:extLst>
          </p:cNvPr>
          <p:cNvCxnSpPr>
            <a:cxnSpLocks/>
            <a:stCxn id="5" idx="0"/>
            <a:endCxn id="9" idx="2"/>
          </p:cNvCxnSpPr>
          <p:nvPr/>
        </p:nvCxnSpPr>
        <p:spPr>
          <a:xfrm flipV="1">
            <a:off x="1694330" y="2635624"/>
            <a:ext cx="995980" cy="43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olded Corner 8">
            <a:extLst>
              <a:ext uri="{FF2B5EF4-FFF2-40B4-BE49-F238E27FC236}">
                <a16:creationId xmlns:a16="http://schemas.microsoft.com/office/drawing/2014/main" id="{338737AB-4721-EC4F-8B95-39D78200EA28}"/>
              </a:ext>
            </a:extLst>
          </p:cNvPr>
          <p:cNvSpPr/>
          <p:nvPr/>
        </p:nvSpPr>
        <p:spPr>
          <a:xfrm>
            <a:off x="2196353" y="2017059"/>
            <a:ext cx="987914" cy="61856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PoshChan</a:t>
            </a:r>
            <a:br>
              <a:rPr lang="en-US" sz="1200" dirty="0"/>
            </a:br>
            <a:r>
              <a:rPr lang="en-US" sz="1200" dirty="0"/>
              <a:t>module</a:t>
            </a:r>
          </a:p>
        </p:txBody>
      </p:sp>
      <p:pic>
        <p:nvPicPr>
          <p:cNvPr id="10" name="Picture 9" descr="A picture containing object&#10;&#10;Description automatically generated">
            <a:extLst>
              <a:ext uri="{FF2B5EF4-FFF2-40B4-BE49-F238E27FC236}">
                <a16:creationId xmlns:a16="http://schemas.microsoft.com/office/drawing/2014/main" id="{47DB741A-6327-914E-B6CE-C91709A4D59A}"/>
              </a:ext>
            </a:extLst>
          </p:cNvPr>
          <p:cNvPicPr>
            <a:picLocks noChangeAspect="1"/>
          </p:cNvPicPr>
          <p:nvPr/>
        </p:nvPicPr>
        <p:blipFill>
          <a:blip r:embed="rId2"/>
          <a:stretch>
            <a:fillRect/>
          </a:stretch>
        </p:blipFill>
        <p:spPr>
          <a:xfrm>
            <a:off x="2173720" y="2838170"/>
            <a:ext cx="609600" cy="609600"/>
          </a:xfrm>
          <a:prstGeom prst="rect">
            <a:avLst/>
          </a:prstGeom>
        </p:spPr>
      </p:pic>
      <p:pic>
        <p:nvPicPr>
          <p:cNvPr id="11" name="Graphic 10">
            <a:extLst>
              <a:ext uri="{FF2B5EF4-FFF2-40B4-BE49-F238E27FC236}">
                <a16:creationId xmlns:a16="http://schemas.microsoft.com/office/drawing/2014/main" id="{4473F12D-A1AA-8B40-A573-30B1A69D5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9539" y="1900238"/>
            <a:ext cx="571500" cy="419100"/>
          </a:xfrm>
          <a:prstGeom prst="rect">
            <a:avLst/>
          </a:prstGeom>
        </p:spPr>
      </p:pic>
      <p:pic>
        <p:nvPicPr>
          <p:cNvPr id="12" name="Graphic 11">
            <a:extLst>
              <a:ext uri="{FF2B5EF4-FFF2-40B4-BE49-F238E27FC236}">
                <a16:creationId xmlns:a16="http://schemas.microsoft.com/office/drawing/2014/main" id="{454D1652-4EF5-754F-9467-F8A0A2801B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4574" y="4312595"/>
            <a:ext cx="571500" cy="419100"/>
          </a:xfrm>
          <a:prstGeom prst="rect">
            <a:avLst/>
          </a:prstGeom>
        </p:spPr>
      </p:pic>
      <p:sp>
        <p:nvSpPr>
          <p:cNvPr id="13" name="Rounded Rectangular Callout 12">
            <a:extLst>
              <a:ext uri="{FF2B5EF4-FFF2-40B4-BE49-F238E27FC236}">
                <a16:creationId xmlns:a16="http://schemas.microsoft.com/office/drawing/2014/main" id="{6364788C-9B6A-7046-880A-CFC9D7531A21}"/>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298942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EFD7AE73-D964-7B4F-BDF5-19C88AD2398C}"/>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cxnSp>
        <p:nvCxnSpPr>
          <p:cNvPr id="6" name="Straight Arrow Connector 5">
            <a:extLst>
              <a:ext uri="{FF2B5EF4-FFF2-40B4-BE49-F238E27FC236}">
                <a16:creationId xmlns:a16="http://schemas.microsoft.com/office/drawing/2014/main" id="{4A121188-793A-F743-ABDA-6E58210CEA7A}"/>
              </a:ext>
            </a:extLst>
          </p:cNvPr>
          <p:cNvCxnSpPr>
            <a:cxnSpLocks/>
            <a:endCxn id="14" idx="2"/>
          </p:cNvCxnSpPr>
          <p:nvPr/>
        </p:nvCxnSpPr>
        <p:spPr>
          <a:xfrm flipV="1">
            <a:off x="1472666" y="4731695"/>
            <a:ext cx="207658"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9A24084-C4A5-AD44-8A44-926E8D38E595}"/>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cxnSp>
        <p:nvCxnSpPr>
          <p:cNvPr id="8" name="Straight Arrow Connector 7">
            <a:extLst>
              <a:ext uri="{FF2B5EF4-FFF2-40B4-BE49-F238E27FC236}">
                <a16:creationId xmlns:a16="http://schemas.microsoft.com/office/drawing/2014/main" id="{4DF0B066-708A-AA49-A1EE-A5C81A25C90A}"/>
              </a:ext>
            </a:extLst>
          </p:cNvPr>
          <p:cNvCxnSpPr>
            <a:cxnSpLocks/>
            <a:stCxn id="5" idx="0"/>
            <a:endCxn id="9" idx="2"/>
          </p:cNvCxnSpPr>
          <p:nvPr/>
        </p:nvCxnSpPr>
        <p:spPr>
          <a:xfrm flipV="1">
            <a:off x="1694330" y="2635624"/>
            <a:ext cx="995980" cy="43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olded Corner 8">
            <a:extLst>
              <a:ext uri="{FF2B5EF4-FFF2-40B4-BE49-F238E27FC236}">
                <a16:creationId xmlns:a16="http://schemas.microsoft.com/office/drawing/2014/main" id="{80060D50-21C5-C14E-80AE-016EB5F35900}"/>
              </a:ext>
            </a:extLst>
          </p:cNvPr>
          <p:cNvSpPr/>
          <p:nvPr/>
        </p:nvSpPr>
        <p:spPr>
          <a:xfrm>
            <a:off x="2196353" y="2017059"/>
            <a:ext cx="987914" cy="61856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PoshChan</a:t>
            </a:r>
            <a:br>
              <a:rPr lang="en-US" sz="1200" dirty="0"/>
            </a:br>
            <a:r>
              <a:rPr lang="en-US" sz="1200" dirty="0"/>
              <a:t>module</a:t>
            </a:r>
          </a:p>
        </p:txBody>
      </p:sp>
      <p:cxnSp>
        <p:nvCxnSpPr>
          <p:cNvPr id="10" name="Straight Arrow Connector 9">
            <a:extLst>
              <a:ext uri="{FF2B5EF4-FFF2-40B4-BE49-F238E27FC236}">
                <a16:creationId xmlns:a16="http://schemas.microsoft.com/office/drawing/2014/main" id="{7ABA12A1-7EE8-FC40-9D60-F2D863CE25F5}"/>
              </a:ext>
            </a:extLst>
          </p:cNvPr>
          <p:cNvCxnSpPr>
            <a:cxnSpLocks/>
            <a:stCxn id="9" idx="1"/>
            <a:endCxn id="11" idx="3"/>
          </p:cNvCxnSpPr>
          <p:nvPr/>
        </p:nvCxnSpPr>
        <p:spPr>
          <a:xfrm flipH="1" flipV="1">
            <a:off x="1701358" y="1939038"/>
            <a:ext cx="494995" cy="38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Vertical Scroll 10">
            <a:extLst>
              <a:ext uri="{FF2B5EF4-FFF2-40B4-BE49-F238E27FC236}">
                <a16:creationId xmlns:a16="http://schemas.microsoft.com/office/drawing/2014/main" id="{E746C717-5AC7-DE4D-8CFD-A9D535A5A948}"/>
              </a:ext>
            </a:extLst>
          </p:cNvPr>
          <p:cNvSpPr/>
          <p:nvPr/>
        </p:nvSpPr>
        <p:spPr>
          <a:xfrm>
            <a:off x="148516" y="1362328"/>
            <a:ext cx="1697019" cy="11534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a:t>
            </a:r>
            <a:br>
              <a:rPr lang="en-US" dirty="0"/>
            </a:br>
            <a:r>
              <a:rPr lang="en-US"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settings.json</a:t>
            </a:r>
            <a:endParaRPr lang="en-US" dirty="0">
              <a:solidFill>
                <a:schemeClr val="accent1">
                  <a:lumMod val="20000"/>
                  <a:lumOff val="80000"/>
                </a:schemeClr>
              </a:solidFill>
            </a:endParaRPr>
          </a:p>
          <a:p>
            <a:pPr algn="ctr"/>
            <a:endParaRPr lang="en-US" dirty="0"/>
          </a:p>
        </p:txBody>
      </p:sp>
      <p:pic>
        <p:nvPicPr>
          <p:cNvPr id="12" name="Picture 11" descr="A picture containing object&#10;&#10;Description automatically generated">
            <a:extLst>
              <a:ext uri="{FF2B5EF4-FFF2-40B4-BE49-F238E27FC236}">
                <a16:creationId xmlns:a16="http://schemas.microsoft.com/office/drawing/2014/main" id="{1907FD59-8BDE-454D-A6B5-6EAF7C0C25B3}"/>
              </a:ext>
            </a:extLst>
          </p:cNvPr>
          <p:cNvPicPr>
            <a:picLocks noChangeAspect="1"/>
          </p:cNvPicPr>
          <p:nvPr/>
        </p:nvPicPr>
        <p:blipFill>
          <a:blip r:embed="rId3"/>
          <a:stretch>
            <a:fillRect/>
          </a:stretch>
        </p:blipFill>
        <p:spPr>
          <a:xfrm>
            <a:off x="2173720" y="2838170"/>
            <a:ext cx="609600" cy="609600"/>
          </a:xfrm>
          <a:prstGeom prst="rect">
            <a:avLst/>
          </a:prstGeom>
        </p:spPr>
      </p:pic>
      <p:pic>
        <p:nvPicPr>
          <p:cNvPr id="13" name="Graphic 12">
            <a:extLst>
              <a:ext uri="{FF2B5EF4-FFF2-40B4-BE49-F238E27FC236}">
                <a16:creationId xmlns:a16="http://schemas.microsoft.com/office/drawing/2014/main" id="{07E8A850-893E-6641-82DB-4A2FDF3C5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539" y="1900238"/>
            <a:ext cx="571500" cy="419100"/>
          </a:xfrm>
          <a:prstGeom prst="rect">
            <a:avLst/>
          </a:prstGeom>
        </p:spPr>
      </p:pic>
      <p:pic>
        <p:nvPicPr>
          <p:cNvPr id="14" name="Graphic 13">
            <a:extLst>
              <a:ext uri="{FF2B5EF4-FFF2-40B4-BE49-F238E27FC236}">
                <a16:creationId xmlns:a16="http://schemas.microsoft.com/office/drawing/2014/main" id="{EB5DA5CB-C976-6E4F-A26F-87F498F1D4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574" y="4312595"/>
            <a:ext cx="571500" cy="419100"/>
          </a:xfrm>
          <a:prstGeom prst="rect">
            <a:avLst/>
          </a:prstGeom>
        </p:spPr>
      </p:pic>
      <p:sp>
        <p:nvSpPr>
          <p:cNvPr id="15" name="Rounded Rectangular Callout 14">
            <a:extLst>
              <a:ext uri="{FF2B5EF4-FFF2-40B4-BE49-F238E27FC236}">
                <a16:creationId xmlns:a16="http://schemas.microsoft.com/office/drawing/2014/main" id="{680187F7-8751-D84E-87FC-5F4A95A9B876}"/>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33521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E4AE8359-0E51-6B45-8C3D-E1ED4E443F58}"/>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cxnSp>
        <p:nvCxnSpPr>
          <p:cNvPr id="6" name="Straight Arrow Connector 5">
            <a:extLst>
              <a:ext uri="{FF2B5EF4-FFF2-40B4-BE49-F238E27FC236}">
                <a16:creationId xmlns:a16="http://schemas.microsoft.com/office/drawing/2014/main" id="{7C65D715-EDC8-C848-A783-1C4F6FCA36E8}"/>
              </a:ext>
            </a:extLst>
          </p:cNvPr>
          <p:cNvCxnSpPr>
            <a:cxnSpLocks/>
            <a:endCxn id="17" idx="2"/>
          </p:cNvCxnSpPr>
          <p:nvPr/>
        </p:nvCxnSpPr>
        <p:spPr>
          <a:xfrm flipV="1">
            <a:off x="1472666" y="4731695"/>
            <a:ext cx="207658"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EDFB386-C0B3-E94A-9A4E-1BDB4B830843}"/>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cxnSp>
        <p:nvCxnSpPr>
          <p:cNvPr id="8" name="Straight Arrow Connector 7">
            <a:extLst>
              <a:ext uri="{FF2B5EF4-FFF2-40B4-BE49-F238E27FC236}">
                <a16:creationId xmlns:a16="http://schemas.microsoft.com/office/drawing/2014/main" id="{BE2AC0FF-669C-334E-98AC-A591B951DF27}"/>
              </a:ext>
            </a:extLst>
          </p:cNvPr>
          <p:cNvCxnSpPr>
            <a:cxnSpLocks/>
            <a:stCxn id="5" idx="0"/>
            <a:endCxn id="10" idx="2"/>
          </p:cNvCxnSpPr>
          <p:nvPr/>
        </p:nvCxnSpPr>
        <p:spPr>
          <a:xfrm flipV="1">
            <a:off x="1694330" y="2635624"/>
            <a:ext cx="995980" cy="43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olded Corner 8">
            <a:extLst>
              <a:ext uri="{FF2B5EF4-FFF2-40B4-BE49-F238E27FC236}">
                <a16:creationId xmlns:a16="http://schemas.microsoft.com/office/drawing/2014/main" id="{9AE47B63-AEB0-5644-B048-89B63763BF8E}"/>
              </a:ext>
            </a:extLst>
          </p:cNvPr>
          <p:cNvSpPr/>
          <p:nvPr/>
        </p:nvSpPr>
        <p:spPr>
          <a:xfrm>
            <a:off x="2838227" y="3473824"/>
            <a:ext cx="1043037"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AzureHelpers</a:t>
            </a:r>
            <a:br>
              <a:rPr lang="en-US" sz="1200" dirty="0"/>
            </a:br>
            <a:r>
              <a:rPr lang="en-US" sz="1200" dirty="0"/>
              <a:t>module</a:t>
            </a:r>
          </a:p>
        </p:txBody>
      </p:sp>
      <p:sp>
        <p:nvSpPr>
          <p:cNvPr id="10" name="Folded Corner 9">
            <a:extLst>
              <a:ext uri="{FF2B5EF4-FFF2-40B4-BE49-F238E27FC236}">
                <a16:creationId xmlns:a16="http://schemas.microsoft.com/office/drawing/2014/main" id="{62948466-5F58-0948-B6EB-CE68CE765F65}"/>
              </a:ext>
            </a:extLst>
          </p:cNvPr>
          <p:cNvSpPr/>
          <p:nvPr/>
        </p:nvSpPr>
        <p:spPr>
          <a:xfrm>
            <a:off x="2196353" y="2017059"/>
            <a:ext cx="987914" cy="61856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PoshChan</a:t>
            </a:r>
            <a:br>
              <a:rPr lang="en-US" sz="1200" dirty="0"/>
            </a:br>
            <a:r>
              <a:rPr lang="en-US" sz="1200" dirty="0"/>
              <a:t>module</a:t>
            </a:r>
          </a:p>
        </p:txBody>
      </p:sp>
      <p:cxnSp>
        <p:nvCxnSpPr>
          <p:cNvPr id="11" name="Straight Arrow Connector 10">
            <a:extLst>
              <a:ext uri="{FF2B5EF4-FFF2-40B4-BE49-F238E27FC236}">
                <a16:creationId xmlns:a16="http://schemas.microsoft.com/office/drawing/2014/main" id="{BEFF0356-DE72-1349-AB7C-54F737B95C9F}"/>
              </a:ext>
            </a:extLst>
          </p:cNvPr>
          <p:cNvCxnSpPr>
            <a:cxnSpLocks/>
            <a:stCxn id="10" idx="1"/>
            <a:endCxn id="13" idx="3"/>
          </p:cNvCxnSpPr>
          <p:nvPr/>
        </p:nvCxnSpPr>
        <p:spPr>
          <a:xfrm flipH="1" flipV="1">
            <a:off x="1701358" y="1939038"/>
            <a:ext cx="494995" cy="38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BC651B6-6F10-3743-9ECB-1CDB2DEC0039}"/>
              </a:ext>
            </a:extLst>
          </p:cNvPr>
          <p:cNvCxnSpPr>
            <a:stCxn id="5" idx="3"/>
            <a:endCxn id="9" idx="1"/>
          </p:cNvCxnSpPr>
          <p:nvPr/>
        </p:nvCxnSpPr>
        <p:spPr>
          <a:xfrm>
            <a:off x="2550459" y="3783106"/>
            <a:ext cx="287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Vertical Scroll 12">
            <a:extLst>
              <a:ext uri="{FF2B5EF4-FFF2-40B4-BE49-F238E27FC236}">
                <a16:creationId xmlns:a16="http://schemas.microsoft.com/office/drawing/2014/main" id="{4208716B-CAAE-B745-AC68-4AFD22B80D7E}"/>
              </a:ext>
            </a:extLst>
          </p:cNvPr>
          <p:cNvSpPr/>
          <p:nvPr/>
        </p:nvSpPr>
        <p:spPr>
          <a:xfrm>
            <a:off x="148516" y="1362328"/>
            <a:ext cx="1697019" cy="11534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a:t>
            </a:r>
            <a:br>
              <a:rPr lang="en-US" dirty="0"/>
            </a:br>
            <a:r>
              <a:rPr lang="en-US"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settings.json</a:t>
            </a:r>
            <a:endParaRPr lang="en-US" dirty="0">
              <a:solidFill>
                <a:schemeClr val="accent1">
                  <a:lumMod val="20000"/>
                  <a:lumOff val="80000"/>
                </a:schemeClr>
              </a:solidFill>
            </a:endParaRPr>
          </a:p>
          <a:p>
            <a:pPr algn="ctr"/>
            <a:endParaRPr lang="en-US" dirty="0"/>
          </a:p>
        </p:txBody>
      </p:sp>
      <p:pic>
        <p:nvPicPr>
          <p:cNvPr id="14" name="Picture 13" descr="A picture containing object&#10;&#10;Description automatically generated">
            <a:extLst>
              <a:ext uri="{FF2B5EF4-FFF2-40B4-BE49-F238E27FC236}">
                <a16:creationId xmlns:a16="http://schemas.microsoft.com/office/drawing/2014/main" id="{E1D65FE7-EFF4-C94D-9DD2-0BFEFA2EC7DE}"/>
              </a:ext>
            </a:extLst>
          </p:cNvPr>
          <p:cNvPicPr>
            <a:picLocks noChangeAspect="1"/>
          </p:cNvPicPr>
          <p:nvPr/>
        </p:nvPicPr>
        <p:blipFill>
          <a:blip r:embed="rId3"/>
          <a:stretch>
            <a:fillRect/>
          </a:stretch>
        </p:blipFill>
        <p:spPr>
          <a:xfrm>
            <a:off x="2173720" y="2838170"/>
            <a:ext cx="609600" cy="609600"/>
          </a:xfrm>
          <a:prstGeom prst="rect">
            <a:avLst/>
          </a:prstGeom>
        </p:spPr>
      </p:pic>
      <p:pic>
        <p:nvPicPr>
          <p:cNvPr id="15" name="Graphic 14">
            <a:extLst>
              <a:ext uri="{FF2B5EF4-FFF2-40B4-BE49-F238E27FC236}">
                <a16:creationId xmlns:a16="http://schemas.microsoft.com/office/drawing/2014/main" id="{096AE22F-29C5-2843-93BE-17AA8B5AA1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539" y="1900238"/>
            <a:ext cx="571500" cy="419100"/>
          </a:xfrm>
          <a:prstGeom prst="rect">
            <a:avLst/>
          </a:prstGeom>
        </p:spPr>
      </p:pic>
      <p:pic>
        <p:nvPicPr>
          <p:cNvPr id="16" name="Graphic 15">
            <a:extLst>
              <a:ext uri="{FF2B5EF4-FFF2-40B4-BE49-F238E27FC236}">
                <a16:creationId xmlns:a16="http://schemas.microsoft.com/office/drawing/2014/main" id="{46694DDA-F385-5146-A367-F46F8152CF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9005" y="3957917"/>
            <a:ext cx="571500" cy="419100"/>
          </a:xfrm>
          <a:prstGeom prst="rect">
            <a:avLst/>
          </a:prstGeom>
        </p:spPr>
      </p:pic>
      <p:pic>
        <p:nvPicPr>
          <p:cNvPr id="17" name="Graphic 16">
            <a:extLst>
              <a:ext uri="{FF2B5EF4-FFF2-40B4-BE49-F238E27FC236}">
                <a16:creationId xmlns:a16="http://schemas.microsoft.com/office/drawing/2014/main" id="{C790B4FD-3D86-894F-B2D4-7AE199C0CC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574" y="4312595"/>
            <a:ext cx="571500" cy="419100"/>
          </a:xfrm>
          <a:prstGeom prst="rect">
            <a:avLst/>
          </a:prstGeom>
        </p:spPr>
      </p:pic>
      <p:sp>
        <p:nvSpPr>
          <p:cNvPr id="18" name="Rounded Rectangular Callout 17">
            <a:extLst>
              <a:ext uri="{FF2B5EF4-FFF2-40B4-BE49-F238E27FC236}">
                <a16:creationId xmlns:a16="http://schemas.microsoft.com/office/drawing/2014/main" id="{5BCD7F9F-FA30-6E45-A958-757243223147}"/>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132249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0DCB1817-11AD-0941-80E6-5D76E2B6BDDB}"/>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cxnSp>
        <p:nvCxnSpPr>
          <p:cNvPr id="6" name="Straight Arrow Connector 5">
            <a:extLst>
              <a:ext uri="{FF2B5EF4-FFF2-40B4-BE49-F238E27FC236}">
                <a16:creationId xmlns:a16="http://schemas.microsoft.com/office/drawing/2014/main" id="{56757314-18D7-1743-8B8D-047FEE878A86}"/>
              </a:ext>
            </a:extLst>
          </p:cNvPr>
          <p:cNvCxnSpPr>
            <a:cxnSpLocks/>
            <a:endCxn id="20" idx="2"/>
          </p:cNvCxnSpPr>
          <p:nvPr/>
        </p:nvCxnSpPr>
        <p:spPr>
          <a:xfrm flipV="1">
            <a:off x="1472666" y="4731695"/>
            <a:ext cx="207658"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48C660E-25BB-054D-B229-51D22B3C6E10}"/>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cxnSp>
        <p:nvCxnSpPr>
          <p:cNvPr id="8" name="Straight Arrow Connector 7">
            <a:extLst>
              <a:ext uri="{FF2B5EF4-FFF2-40B4-BE49-F238E27FC236}">
                <a16:creationId xmlns:a16="http://schemas.microsoft.com/office/drawing/2014/main" id="{8F6F4D36-5872-994F-A9B4-812CBA3D8022}"/>
              </a:ext>
            </a:extLst>
          </p:cNvPr>
          <p:cNvCxnSpPr>
            <a:cxnSpLocks/>
            <a:stCxn id="5" idx="0"/>
            <a:endCxn id="10" idx="2"/>
          </p:cNvCxnSpPr>
          <p:nvPr/>
        </p:nvCxnSpPr>
        <p:spPr>
          <a:xfrm flipV="1">
            <a:off x="1694330" y="2635624"/>
            <a:ext cx="995980" cy="43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Folded Corner 8">
            <a:extLst>
              <a:ext uri="{FF2B5EF4-FFF2-40B4-BE49-F238E27FC236}">
                <a16:creationId xmlns:a16="http://schemas.microsoft.com/office/drawing/2014/main" id="{1D9BA6A4-1E6E-B84A-9422-F91362F3ECEB}"/>
              </a:ext>
            </a:extLst>
          </p:cNvPr>
          <p:cNvSpPr/>
          <p:nvPr/>
        </p:nvSpPr>
        <p:spPr>
          <a:xfrm>
            <a:off x="2838227" y="3473824"/>
            <a:ext cx="1043037"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AzureHelpers</a:t>
            </a:r>
            <a:br>
              <a:rPr lang="en-US" sz="1200" dirty="0"/>
            </a:br>
            <a:r>
              <a:rPr lang="en-US" sz="1200" dirty="0"/>
              <a:t>module</a:t>
            </a:r>
          </a:p>
        </p:txBody>
      </p:sp>
      <p:sp>
        <p:nvSpPr>
          <p:cNvPr id="10" name="Folded Corner 9">
            <a:extLst>
              <a:ext uri="{FF2B5EF4-FFF2-40B4-BE49-F238E27FC236}">
                <a16:creationId xmlns:a16="http://schemas.microsoft.com/office/drawing/2014/main" id="{21216CE3-982D-7242-9340-4AF66B379B46}"/>
              </a:ext>
            </a:extLst>
          </p:cNvPr>
          <p:cNvSpPr/>
          <p:nvPr/>
        </p:nvSpPr>
        <p:spPr>
          <a:xfrm>
            <a:off x="2196353" y="2017059"/>
            <a:ext cx="987914" cy="61856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PoshChan</a:t>
            </a:r>
            <a:br>
              <a:rPr lang="en-US" sz="1200" dirty="0"/>
            </a:br>
            <a:r>
              <a:rPr lang="en-US" sz="1200" dirty="0"/>
              <a:t>module</a:t>
            </a:r>
          </a:p>
        </p:txBody>
      </p:sp>
      <p:cxnSp>
        <p:nvCxnSpPr>
          <p:cNvPr id="11" name="Straight Arrow Connector 10">
            <a:extLst>
              <a:ext uri="{FF2B5EF4-FFF2-40B4-BE49-F238E27FC236}">
                <a16:creationId xmlns:a16="http://schemas.microsoft.com/office/drawing/2014/main" id="{03B79638-1A73-A84D-86F3-1AD024E618AA}"/>
              </a:ext>
            </a:extLst>
          </p:cNvPr>
          <p:cNvCxnSpPr>
            <a:cxnSpLocks/>
            <a:stCxn id="10" idx="1"/>
            <a:endCxn id="15" idx="3"/>
          </p:cNvCxnSpPr>
          <p:nvPr/>
        </p:nvCxnSpPr>
        <p:spPr>
          <a:xfrm flipH="1" flipV="1">
            <a:off x="1701358" y="1939038"/>
            <a:ext cx="494995" cy="38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olded Corner 11">
            <a:extLst>
              <a:ext uri="{FF2B5EF4-FFF2-40B4-BE49-F238E27FC236}">
                <a16:creationId xmlns:a16="http://schemas.microsoft.com/office/drawing/2014/main" id="{F91B5CC0-A20F-824B-9520-5E52441086EF}"/>
              </a:ext>
            </a:extLst>
          </p:cNvPr>
          <p:cNvSpPr/>
          <p:nvPr/>
        </p:nvSpPr>
        <p:spPr>
          <a:xfrm>
            <a:off x="4154909" y="3473824"/>
            <a:ext cx="1071283"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AzureStorage</a:t>
            </a:r>
            <a:br>
              <a:rPr lang="en-US" sz="1200" dirty="0"/>
            </a:br>
            <a:r>
              <a:rPr lang="en-US" sz="1200" dirty="0"/>
              <a:t>module</a:t>
            </a:r>
          </a:p>
        </p:txBody>
      </p:sp>
      <p:cxnSp>
        <p:nvCxnSpPr>
          <p:cNvPr id="13" name="Straight Arrow Connector 12">
            <a:extLst>
              <a:ext uri="{FF2B5EF4-FFF2-40B4-BE49-F238E27FC236}">
                <a16:creationId xmlns:a16="http://schemas.microsoft.com/office/drawing/2014/main" id="{FAB4C007-A2AE-F54D-B833-E1191800C93C}"/>
              </a:ext>
            </a:extLst>
          </p:cNvPr>
          <p:cNvCxnSpPr>
            <a:stCxn id="5" idx="3"/>
            <a:endCxn id="9" idx="1"/>
          </p:cNvCxnSpPr>
          <p:nvPr/>
        </p:nvCxnSpPr>
        <p:spPr>
          <a:xfrm>
            <a:off x="2550459" y="3783106"/>
            <a:ext cx="287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778F43-237C-7648-A436-855F79FB1A1D}"/>
              </a:ext>
            </a:extLst>
          </p:cNvPr>
          <p:cNvCxnSpPr>
            <a:stCxn id="9" idx="3"/>
            <a:endCxn id="12" idx="1"/>
          </p:cNvCxnSpPr>
          <p:nvPr/>
        </p:nvCxnSpPr>
        <p:spPr>
          <a:xfrm>
            <a:off x="3881264" y="3783106"/>
            <a:ext cx="273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Vertical Scroll 14">
            <a:extLst>
              <a:ext uri="{FF2B5EF4-FFF2-40B4-BE49-F238E27FC236}">
                <a16:creationId xmlns:a16="http://schemas.microsoft.com/office/drawing/2014/main" id="{E6AE3D88-7370-A64E-86E1-CA4DFC5C7284}"/>
              </a:ext>
            </a:extLst>
          </p:cNvPr>
          <p:cNvSpPr/>
          <p:nvPr/>
        </p:nvSpPr>
        <p:spPr>
          <a:xfrm>
            <a:off x="148516" y="1362328"/>
            <a:ext cx="1697019" cy="11534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a:t>
            </a:r>
            <a:br>
              <a:rPr lang="en-US" dirty="0"/>
            </a:br>
            <a:r>
              <a:rPr lang="en-US"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settings.json</a:t>
            </a:r>
            <a:endParaRPr lang="en-US" dirty="0">
              <a:solidFill>
                <a:schemeClr val="accent1">
                  <a:lumMod val="20000"/>
                  <a:lumOff val="80000"/>
                </a:schemeClr>
              </a:solidFill>
            </a:endParaRPr>
          </a:p>
          <a:p>
            <a:pPr algn="ctr"/>
            <a:endParaRPr lang="en-US" dirty="0"/>
          </a:p>
        </p:txBody>
      </p:sp>
      <p:pic>
        <p:nvPicPr>
          <p:cNvPr id="16" name="Picture 15" descr="A picture containing object&#10;&#10;Description automatically generated">
            <a:extLst>
              <a:ext uri="{FF2B5EF4-FFF2-40B4-BE49-F238E27FC236}">
                <a16:creationId xmlns:a16="http://schemas.microsoft.com/office/drawing/2014/main" id="{2F767746-2D5E-9046-8DC6-DDBC6BF2FE62}"/>
              </a:ext>
            </a:extLst>
          </p:cNvPr>
          <p:cNvPicPr>
            <a:picLocks noChangeAspect="1"/>
          </p:cNvPicPr>
          <p:nvPr/>
        </p:nvPicPr>
        <p:blipFill>
          <a:blip r:embed="rId3"/>
          <a:stretch>
            <a:fillRect/>
          </a:stretch>
        </p:blipFill>
        <p:spPr>
          <a:xfrm>
            <a:off x="2173720" y="2838170"/>
            <a:ext cx="609600" cy="609600"/>
          </a:xfrm>
          <a:prstGeom prst="rect">
            <a:avLst/>
          </a:prstGeom>
        </p:spPr>
      </p:pic>
      <p:pic>
        <p:nvPicPr>
          <p:cNvPr id="17" name="Graphic 16">
            <a:extLst>
              <a:ext uri="{FF2B5EF4-FFF2-40B4-BE49-F238E27FC236}">
                <a16:creationId xmlns:a16="http://schemas.microsoft.com/office/drawing/2014/main" id="{AFCC2EA7-9BF5-6444-AAD5-E0E9949FEE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1405" y="3917856"/>
            <a:ext cx="571500" cy="419100"/>
          </a:xfrm>
          <a:prstGeom prst="rect">
            <a:avLst/>
          </a:prstGeom>
        </p:spPr>
      </p:pic>
      <p:pic>
        <p:nvPicPr>
          <p:cNvPr id="18" name="Graphic 17">
            <a:extLst>
              <a:ext uri="{FF2B5EF4-FFF2-40B4-BE49-F238E27FC236}">
                <a16:creationId xmlns:a16="http://schemas.microsoft.com/office/drawing/2014/main" id="{36ECF68B-0580-7948-AFF5-F3EF08DAC2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539" y="1900238"/>
            <a:ext cx="571500" cy="419100"/>
          </a:xfrm>
          <a:prstGeom prst="rect">
            <a:avLst/>
          </a:prstGeom>
        </p:spPr>
      </p:pic>
      <p:pic>
        <p:nvPicPr>
          <p:cNvPr id="19" name="Graphic 18">
            <a:extLst>
              <a:ext uri="{FF2B5EF4-FFF2-40B4-BE49-F238E27FC236}">
                <a16:creationId xmlns:a16="http://schemas.microsoft.com/office/drawing/2014/main" id="{ADA3C247-EBF6-9248-B582-188D71AC3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9005" y="3957917"/>
            <a:ext cx="571500" cy="419100"/>
          </a:xfrm>
          <a:prstGeom prst="rect">
            <a:avLst/>
          </a:prstGeom>
        </p:spPr>
      </p:pic>
      <p:pic>
        <p:nvPicPr>
          <p:cNvPr id="20" name="Graphic 19">
            <a:extLst>
              <a:ext uri="{FF2B5EF4-FFF2-40B4-BE49-F238E27FC236}">
                <a16:creationId xmlns:a16="http://schemas.microsoft.com/office/drawing/2014/main" id="{9D486253-2233-B94A-BAE6-343EB8811A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574" y="4312595"/>
            <a:ext cx="571500" cy="419100"/>
          </a:xfrm>
          <a:prstGeom prst="rect">
            <a:avLst/>
          </a:prstGeom>
        </p:spPr>
      </p:pic>
      <p:sp>
        <p:nvSpPr>
          <p:cNvPr id="21" name="Rounded Rectangular Callout 20">
            <a:extLst>
              <a:ext uri="{FF2B5EF4-FFF2-40B4-BE49-F238E27FC236}">
                <a16:creationId xmlns:a16="http://schemas.microsoft.com/office/drawing/2014/main" id="{3AE68B24-FD5C-B844-9C0B-5DE1B4EE5EF8}"/>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425808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Steve_MSFT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2F282C03-4DB8-9A48-83D5-D857FA38C8BB}"/>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sp>
        <p:nvSpPr>
          <p:cNvPr id="6" name="Can 5">
            <a:extLst>
              <a:ext uri="{FF2B5EF4-FFF2-40B4-BE49-F238E27FC236}">
                <a16:creationId xmlns:a16="http://schemas.microsoft.com/office/drawing/2014/main" id="{23271205-CC49-1A40-917B-9FB33CDEABFF}"/>
              </a:ext>
            </a:extLst>
          </p:cNvPr>
          <p:cNvSpPr/>
          <p:nvPr/>
        </p:nvSpPr>
        <p:spPr>
          <a:xfrm>
            <a:off x="5514192" y="1783976"/>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a:t>queue</a:t>
            </a:r>
          </a:p>
        </p:txBody>
      </p:sp>
      <p:cxnSp>
        <p:nvCxnSpPr>
          <p:cNvPr id="7" name="Straight Arrow Connector 6">
            <a:extLst>
              <a:ext uri="{FF2B5EF4-FFF2-40B4-BE49-F238E27FC236}">
                <a16:creationId xmlns:a16="http://schemas.microsoft.com/office/drawing/2014/main" id="{62F18032-7718-614A-BDC0-6895D7B1B8EA}"/>
              </a:ext>
            </a:extLst>
          </p:cNvPr>
          <p:cNvCxnSpPr>
            <a:cxnSpLocks/>
            <a:endCxn id="22" idx="2"/>
          </p:cNvCxnSpPr>
          <p:nvPr/>
        </p:nvCxnSpPr>
        <p:spPr>
          <a:xfrm flipV="1">
            <a:off x="1472666" y="4731695"/>
            <a:ext cx="207658"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32CC27-7089-BA44-899F-AE0DAA0D5128}"/>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cxnSp>
        <p:nvCxnSpPr>
          <p:cNvPr id="9" name="Straight Arrow Connector 8">
            <a:extLst>
              <a:ext uri="{FF2B5EF4-FFF2-40B4-BE49-F238E27FC236}">
                <a16:creationId xmlns:a16="http://schemas.microsoft.com/office/drawing/2014/main" id="{F301A170-35C4-364B-B8E1-21A5EDE663FE}"/>
              </a:ext>
            </a:extLst>
          </p:cNvPr>
          <p:cNvCxnSpPr>
            <a:cxnSpLocks/>
            <a:stCxn id="5" idx="0"/>
            <a:endCxn id="12" idx="2"/>
          </p:cNvCxnSpPr>
          <p:nvPr/>
        </p:nvCxnSpPr>
        <p:spPr>
          <a:xfrm flipV="1">
            <a:off x="1694330" y="2635624"/>
            <a:ext cx="995980" cy="43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8F65FB-F79E-E04F-810D-5F9CFADA5208}"/>
              </a:ext>
            </a:extLst>
          </p:cNvPr>
          <p:cNvCxnSpPr>
            <a:cxnSpLocks/>
            <a:stCxn id="14" idx="0"/>
            <a:endCxn id="6" idx="2"/>
          </p:cNvCxnSpPr>
          <p:nvPr/>
        </p:nvCxnSpPr>
        <p:spPr>
          <a:xfrm flipV="1">
            <a:off x="4690551" y="2384612"/>
            <a:ext cx="823641" cy="108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olded Corner 10">
            <a:extLst>
              <a:ext uri="{FF2B5EF4-FFF2-40B4-BE49-F238E27FC236}">
                <a16:creationId xmlns:a16="http://schemas.microsoft.com/office/drawing/2014/main" id="{BDE6894B-6B5B-AA49-82CE-E806968AFD90}"/>
              </a:ext>
            </a:extLst>
          </p:cNvPr>
          <p:cNvSpPr/>
          <p:nvPr/>
        </p:nvSpPr>
        <p:spPr>
          <a:xfrm>
            <a:off x="2838227" y="3473824"/>
            <a:ext cx="1043037"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AzureHelpers</a:t>
            </a:r>
            <a:br>
              <a:rPr lang="en-US" sz="1200" dirty="0"/>
            </a:br>
            <a:r>
              <a:rPr lang="en-US" sz="1200" dirty="0"/>
              <a:t>module</a:t>
            </a:r>
          </a:p>
        </p:txBody>
      </p:sp>
      <p:sp>
        <p:nvSpPr>
          <p:cNvPr id="12" name="Folded Corner 11">
            <a:extLst>
              <a:ext uri="{FF2B5EF4-FFF2-40B4-BE49-F238E27FC236}">
                <a16:creationId xmlns:a16="http://schemas.microsoft.com/office/drawing/2014/main" id="{FCBBC9FC-6E8D-9F46-BB3A-6EF688D63CCA}"/>
              </a:ext>
            </a:extLst>
          </p:cNvPr>
          <p:cNvSpPr/>
          <p:nvPr/>
        </p:nvSpPr>
        <p:spPr>
          <a:xfrm>
            <a:off x="2196353" y="2017059"/>
            <a:ext cx="987914" cy="61856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PoshChan</a:t>
            </a:r>
            <a:br>
              <a:rPr lang="en-US" sz="1200" dirty="0"/>
            </a:br>
            <a:r>
              <a:rPr lang="en-US" sz="1200" dirty="0"/>
              <a:t>module</a:t>
            </a:r>
          </a:p>
        </p:txBody>
      </p:sp>
      <p:cxnSp>
        <p:nvCxnSpPr>
          <p:cNvPr id="13" name="Straight Arrow Connector 12">
            <a:extLst>
              <a:ext uri="{FF2B5EF4-FFF2-40B4-BE49-F238E27FC236}">
                <a16:creationId xmlns:a16="http://schemas.microsoft.com/office/drawing/2014/main" id="{1EAA3D33-49E1-A448-A1B7-2F866EA81652}"/>
              </a:ext>
            </a:extLst>
          </p:cNvPr>
          <p:cNvCxnSpPr>
            <a:cxnSpLocks/>
            <a:stCxn id="12" idx="1"/>
            <a:endCxn id="17" idx="3"/>
          </p:cNvCxnSpPr>
          <p:nvPr/>
        </p:nvCxnSpPr>
        <p:spPr>
          <a:xfrm flipH="1" flipV="1">
            <a:off x="1701358" y="1939038"/>
            <a:ext cx="494995" cy="38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olded Corner 13">
            <a:extLst>
              <a:ext uri="{FF2B5EF4-FFF2-40B4-BE49-F238E27FC236}">
                <a16:creationId xmlns:a16="http://schemas.microsoft.com/office/drawing/2014/main" id="{EA0786DA-5393-F54A-8008-8E19E3EE5F45}"/>
              </a:ext>
            </a:extLst>
          </p:cNvPr>
          <p:cNvSpPr/>
          <p:nvPr/>
        </p:nvSpPr>
        <p:spPr>
          <a:xfrm>
            <a:off x="4154909" y="3473824"/>
            <a:ext cx="1071283"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AzureStorage</a:t>
            </a:r>
            <a:br>
              <a:rPr lang="en-US" sz="1200" dirty="0"/>
            </a:br>
            <a:r>
              <a:rPr lang="en-US" sz="1200" dirty="0"/>
              <a:t>module</a:t>
            </a:r>
          </a:p>
        </p:txBody>
      </p:sp>
      <p:cxnSp>
        <p:nvCxnSpPr>
          <p:cNvPr id="15" name="Straight Arrow Connector 14">
            <a:extLst>
              <a:ext uri="{FF2B5EF4-FFF2-40B4-BE49-F238E27FC236}">
                <a16:creationId xmlns:a16="http://schemas.microsoft.com/office/drawing/2014/main" id="{F9ECE346-E214-FA44-81F9-E2433DDA9FFD}"/>
              </a:ext>
            </a:extLst>
          </p:cNvPr>
          <p:cNvCxnSpPr>
            <a:stCxn id="5" idx="3"/>
            <a:endCxn id="11" idx="1"/>
          </p:cNvCxnSpPr>
          <p:nvPr/>
        </p:nvCxnSpPr>
        <p:spPr>
          <a:xfrm>
            <a:off x="2550459" y="3783106"/>
            <a:ext cx="287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C1D0DDD-3C85-4447-8DE5-0C03333357C1}"/>
              </a:ext>
            </a:extLst>
          </p:cNvPr>
          <p:cNvCxnSpPr>
            <a:stCxn id="11" idx="3"/>
            <a:endCxn id="14" idx="1"/>
          </p:cNvCxnSpPr>
          <p:nvPr/>
        </p:nvCxnSpPr>
        <p:spPr>
          <a:xfrm>
            <a:off x="3881264" y="3783106"/>
            <a:ext cx="273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Vertical Scroll 16">
            <a:extLst>
              <a:ext uri="{FF2B5EF4-FFF2-40B4-BE49-F238E27FC236}">
                <a16:creationId xmlns:a16="http://schemas.microsoft.com/office/drawing/2014/main" id="{1835A680-1036-D340-942E-A74E75CF5B2C}"/>
              </a:ext>
            </a:extLst>
          </p:cNvPr>
          <p:cNvSpPr/>
          <p:nvPr/>
        </p:nvSpPr>
        <p:spPr>
          <a:xfrm>
            <a:off x="148516" y="1362328"/>
            <a:ext cx="1697019" cy="11534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a:t>
            </a:r>
            <a:br>
              <a:rPr lang="en-US" dirty="0"/>
            </a:br>
            <a:r>
              <a:rPr lang="en-US"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settings.json</a:t>
            </a:r>
            <a:endParaRPr lang="en-US" dirty="0">
              <a:solidFill>
                <a:schemeClr val="accent1">
                  <a:lumMod val="20000"/>
                  <a:lumOff val="80000"/>
                </a:schemeClr>
              </a:solidFill>
            </a:endParaRPr>
          </a:p>
          <a:p>
            <a:pPr algn="ctr"/>
            <a:endParaRPr lang="en-US" dirty="0"/>
          </a:p>
        </p:txBody>
      </p:sp>
      <p:pic>
        <p:nvPicPr>
          <p:cNvPr id="18" name="Picture 17" descr="A picture containing object&#10;&#10;Description automatically generated">
            <a:extLst>
              <a:ext uri="{FF2B5EF4-FFF2-40B4-BE49-F238E27FC236}">
                <a16:creationId xmlns:a16="http://schemas.microsoft.com/office/drawing/2014/main" id="{193833F5-BB4A-9145-B122-08B7EA2AE5D9}"/>
              </a:ext>
            </a:extLst>
          </p:cNvPr>
          <p:cNvPicPr>
            <a:picLocks noChangeAspect="1"/>
          </p:cNvPicPr>
          <p:nvPr/>
        </p:nvPicPr>
        <p:blipFill>
          <a:blip r:embed="rId3"/>
          <a:stretch>
            <a:fillRect/>
          </a:stretch>
        </p:blipFill>
        <p:spPr>
          <a:xfrm>
            <a:off x="2173720" y="2838170"/>
            <a:ext cx="609600" cy="609600"/>
          </a:xfrm>
          <a:prstGeom prst="rect">
            <a:avLst/>
          </a:prstGeom>
        </p:spPr>
      </p:pic>
      <p:pic>
        <p:nvPicPr>
          <p:cNvPr id="19" name="Graphic 18">
            <a:extLst>
              <a:ext uri="{FF2B5EF4-FFF2-40B4-BE49-F238E27FC236}">
                <a16:creationId xmlns:a16="http://schemas.microsoft.com/office/drawing/2014/main" id="{1171BD4F-165C-384F-9415-9FAF9F6165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21405" y="3917856"/>
            <a:ext cx="571500" cy="419100"/>
          </a:xfrm>
          <a:prstGeom prst="rect">
            <a:avLst/>
          </a:prstGeom>
        </p:spPr>
      </p:pic>
      <p:pic>
        <p:nvPicPr>
          <p:cNvPr id="20" name="Graphic 19">
            <a:extLst>
              <a:ext uri="{FF2B5EF4-FFF2-40B4-BE49-F238E27FC236}">
                <a16:creationId xmlns:a16="http://schemas.microsoft.com/office/drawing/2014/main" id="{59D49383-B081-0142-89D2-D3ADC744B3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19539" y="1900238"/>
            <a:ext cx="571500" cy="419100"/>
          </a:xfrm>
          <a:prstGeom prst="rect">
            <a:avLst/>
          </a:prstGeom>
        </p:spPr>
      </p:pic>
      <p:pic>
        <p:nvPicPr>
          <p:cNvPr id="21" name="Graphic 20">
            <a:extLst>
              <a:ext uri="{FF2B5EF4-FFF2-40B4-BE49-F238E27FC236}">
                <a16:creationId xmlns:a16="http://schemas.microsoft.com/office/drawing/2014/main" id="{A5B23013-829B-E14D-BC89-B815157CD8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9005" y="3957917"/>
            <a:ext cx="571500" cy="419100"/>
          </a:xfrm>
          <a:prstGeom prst="rect">
            <a:avLst/>
          </a:prstGeom>
        </p:spPr>
      </p:pic>
      <p:pic>
        <p:nvPicPr>
          <p:cNvPr id="22" name="Graphic 21">
            <a:extLst>
              <a:ext uri="{FF2B5EF4-FFF2-40B4-BE49-F238E27FC236}">
                <a16:creationId xmlns:a16="http://schemas.microsoft.com/office/drawing/2014/main" id="{FD5BEF04-80DA-DB47-ACA1-1711DDA894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4574" y="4312595"/>
            <a:ext cx="571500" cy="419100"/>
          </a:xfrm>
          <a:prstGeom prst="rect">
            <a:avLst/>
          </a:prstGeom>
        </p:spPr>
      </p:pic>
      <p:pic>
        <p:nvPicPr>
          <p:cNvPr id="23" name="Picture 22">
            <a:extLst>
              <a:ext uri="{FF2B5EF4-FFF2-40B4-BE49-F238E27FC236}">
                <a16:creationId xmlns:a16="http://schemas.microsoft.com/office/drawing/2014/main" id="{52B77ADE-6EC8-034A-A261-44FCF376F407}"/>
              </a:ext>
            </a:extLst>
          </p:cNvPr>
          <p:cNvPicPr>
            <a:picLocks noChangeAspect="1"/>
          </p:cNvPicPr>
          <p:nvPr/>
        </p:nvPicPr>
        <p:blipFill>
          <a:blip r:embed="rId6"/>
          <a:stretch>
            <a:fillRect/>
          </a:stretch>
        </p:blipFill>
        <p:spPr>
          <a:xfrm>
            <a:off x="6729200" y="2634114"/>
            <a:ext cx="582552" cy="508856"/>
          </a:xfrm>
          <a:prstGeom prst="rect">
            <a:avLst/>
          </a:prstGeom>
        </p:spPr>
      </p:pic>
      <p:sp>
        <p:nvSpPr>
          <p:cNvPr id="24" name="Rounded Rectangular Callout 23">
            <a:extLst>
              <a:ext uri="{FF2B5EF4-FFF2-40B4-BE49-F238E27FC236}">
                <a16:creationId xmlns:a16="http://schemas.microsoft.com/office/drawing/2014/main" id="{4CD5B278-2B6F-134E-9F64-4E3EED236B5C}"/>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156196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Can 4">
            <a:extLst>
              <a:ext uri="{FF2B5EF4-FFF2-40B4-BE49-F238E27FC236}">
                <a16:creationId xmlns:a16="http://schemas.microsoft.com/office/drawing/2014/main" id="{3CA50B6D-B176-7743-B20F-B7E64551F01D}"/>
              </a:ext>
            </a:extLst>
          </p:cNvPr>
          <p:cNvSpPr/>
          <p:nvPr/>
        </p:nvSpPr>
        <p:spPr>
          <a:xfrm>
            <a:off x="5514192" y="1783976"/>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a:t>queue</a:t>
            </a:r>
          </a:p>
        </p:txBody>
      </p:sp>
      <p:sp>
        <p:nvSpPr>
          <p:cNvPr id="6" name="Rectangle 5">
            <a:extLst>
              <a:ext uri="{FF2B5EF4-FFF2-40B4-BE49-F238E27FC236}">
                <a16:creationId xmlns:a16="http://schemas.microsoft.com/office/drawing/2014/main" id="{4971C327-EADD-7047-80FF-3C791F254771}"/>
              </a:ext>
            </a:extLst>
          </p:cNvPr>
          <p:cNvSpPr/>
          <p:nvPr/>
        </p:nvSpPr>
        <p:spPr>
          <a:xfrm>
            <a:off x="8184777" y="1697831"/>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err="1"/>
              <a:t>AzFunction</a:t>
            </a:r>
            <a:endParaRPr lang="en-US" dirty="0"/>
          </a:p>
        </p:txBody>
      </p:sp>
      <p:cxnSp>
        <p:nvCxnSpPr>
          <p:cNvPr id="7" name="Straight Arrow Connector 6">
            <a:extLst>
              <a:ext uri="{FF2B5EF4-FFF2-40B4-BE49-F238E27FC236}">
                <a16:creationId xmlns:a16="http://schemas.microsoft.com/office/drawing/2014/main" id="{C8F09987-805A-6D41-9569-EB7685A5D1D7}"/>
              </a:ext>
            </a:extLst>
          </p:cNvPr>
          <p:cNvCxnSpPr>
            <a:stCxn id="5" idx="4"/>
            <a:endCxn id="6" idx="1"/>
          </p:cNvCxnSpPr>
          <p:nvPr/>
        </p:nvCxnSpPr>
        <p:spPr>
          <a:xfrm flipV="1">
            <a:off x="7056122" y="2370184"/>
            <a:ext cx="1128655" cy="14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object&#10;&#10;Description automatically generated">
            <a:extLst>
              <a:ext uri="{FF2B5EF4-FFF2-40B4-BE49-F238E27FC236}">
                <a16:creationId xmlns:a16="http://schemas.microsoft.com/office/drawing/2014/main" id="{8E46F05B-E8E7-3447-89AB-CE9C08C3EE68}"/>
              </a:ext>
            </a:extLst>
          </p:cNvPr>
          <p:cNvPicPr>
            <a:picLocks noChangeAspect="1"/>
          </p:cNvPicPr>
          <p:nvPr/>
        </p:nvPicPr>
        <p:blipFill>
          <a:blip r:embed="rId2"/>
          <a:stretch>
            <a:fillRect/>
          </a:stretch>
        </p:blipFill>
        <p:spPr>
          <a:xfrm>
            <a:off x="9533965" y="1452213"/>
            <a:ext cx="609600" cy="609600"/>
          </a:xfrm>
          <a:prstGeom prst="rect">
            <a:avLst/>
          </a:prstGeom>
        </p:spPr>
      </p:pic>
      <p:pic>
        <p:nvPicPr>
          <p:cNvPr id="9" name="Graphic 8">
            <a:extLst>
              <a:ext uri="{FF2B5EF4-FFF2-40B4-BE49-F238E27FC236}">
                <a16:creationId xmlns:a16="http://schemas.microsoft.com/office/drawing/2014/main" id="{29578D35-4419-C547-8C5B-1A77FCC858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9467" y="2859321"/>
            <a:ext cx="571500" cy="419100"/>
          </a:xfrm>
          <a:prstGeom prst="rect">
            <a:avLst/>
          </a:prstGeom>
        </p:spPr>
      </p:pic>
      <p:pic>
        <p:nvPicPr>
          <p:cNvPr id="10" name="Picture 9">
            <a:extLst>
              <a:ext uri="{FF2B5EF4-FFF2-40B4-BE49-F238E27FC236}">
                <a16:creationId xmlns:a16="http://schemas.microsoft.com/office/drawing/2014/main" id="{52125F5A-0529-0E4D-8845-EE4193B3A1AD}"/>
              </a:ext>
            </a:extLst>
          </p:cNvPr>
          <p:cNvPicPr>
            <a:picLocks noChangeAspect="1"/>
          </p:cNvPicPr>
          <p:nvPr/>
        </p:nvPicPr>
        <p:blipFill>
          <a:blip r:embed="rId5"/>
          <a:stretch>
            <a:fillRect/>
          </a:stretch>
        </p:blipFill>
        <p:spPr>
          <a:xfrm>
            <a:off x="6729200" y="2634114"/>
            <a:ext cx="582552" cy="508856"/>
          </a:xfrm>
          <a:prstGeom prst="rect">
            <a:avLst/>
          </a:prstGeom>
        </p:spPr>
      </p:pic>
    </p:spTree>
    <p:extLst>
      <p:ext uri="{BB962C8B-B14F-4D97-AF65-F5344CB8AC3E}">
        <p14:creationId xmlns:p14="http://schemas.microsoft.com/office/powerpoint/2010/main" val="25922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Can 4">
            <a:extLst>
              <a:ext uri="{FF2B5EF4-FFF2-40B4-BE49-F238E27FC236}">
                <a16:creationId xmlns:a16="http://schemas.microsoft.com/office/drawing/2014/main" id="{A4FF2D01-14D1-0248-9305-B9913F388A93}"/>
              </a:ext>
            </a:extLst>
          </p:cNvPr>
          <p:cNvSpPr/>
          <p:nvPr/>
        </p:nvSpPr>
        <p:spPr>
          <a:xfrm>
            <a:off x="5514192" y="1783976"/>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a:t>queue</a:t>
            </a:r>
          </a:p>
        </p:txBody>
      </p:sp>
      <p:sp>
        <p:nvSpPr>
          <p:cNvPr id="6" name="Rectangle 5">
            <a:extLst>
              <a:ext uri="{FF2B5EF4-FFF2-40B4-BE49-F238E27FC236}">
                <a16:creationId xmlns:a16="http://schemas.microsoft.com/office/drawing/2014/main" id="{9BDB4489-7E13-5D4D-9AC3-80DF8AAAF258}"/>
              </a:ext>
            </a:extLst>
          </p:cNvPr>
          <p:cNvSpPr/>
          <p:nvPr/>
        </p:nvSpPr>
        <p:spPr>
          <a:xfrm>
            <a:off x="8184777" y="1697831"/>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err="1"/>
              <a:t>AzFunction</a:t>
            </a:r>
            <a:endParaRPr lang="en-US" dirty="0"/>
          </a:p>
        </p:txBody>
      </p:sp>
      <p:cxnSp>
        <p:nvCxnSpPr>
          <p:cNvPr id="7" name="Straight Arrow Connector 6">
            <a:extLst>
              <a:ext uri="{FF2B5EF4-FFF2-40B4-BE49-F238E27FC236}">
                <a16:creationId xmlns:a16="http://schemas.microsoft.com/office/drawing/2014/main" id="{6FC41200-D531-F349-B841-A2196B01477D}"/>
              </a:ext>
            </a:extLst>
          </p:cNvPr>
          <p:cNvCxnSpPr>
            <a:stCxn id="5" idx="4"/>
            <a:endCxn id="6" idx="1"/>
          </p:cNvCxnSpPr>
          <p:nvPr/>
        </p:nvCxnSpPr>
        <p:spPr>
          <a:xfrm flipV="1">
            <a:off x="7056122" y="2370184"/>
            <a:ext cx="1128655" cy="14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olded Corner 7">
            <a:extLst>
              <a:ext uri="{FF2B5EF4-FFF2-40B4-BE49-F238E27FC236}">
                <a16:creationId xmlns:a16="http://schemas.microsoft.com/office/drawing/2014/main" id="{DE3F3C0A-1EEE-874C-B2BC-16161CBEFD3E}"/>
              </a:ext>
            </a:extLst>
          </p:cNvPr>
          <p:cNvSpPr/>
          <p:nvPr/>
        </p:nvSpPr>
        <p:spPr>
          <a:xfrm>
            <a:off x="10381129" y="2017059"/>
            <a:ext cx="1102659" cy="71717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AzDevOps</a:t>
            </a:r>
            <a:br>
              <a:rPr lang="en-US" sz="1200" dirty="0"/>
            </a:br>
            <a:r>
              <a:rPr lang="en-US" sz="1200" dirty="0"/>
              <a:t>module</a:t>
            </a:r>
          </a:p>
        </p:txBody>
      </p:sp>
      <p:cxnSp>
        <p:nvCxnSpPr>
          <p:cNvPr id="9" name="Straight Arrow Connector 8">
            <a:extLst>
              <a:ext uri="{FF2B5EF4-FFF2-40B4-BE49-F238E27FC236}">
                <a16:creationId xmlns:a16="http://schemas.microsoft.com/office/drawing/2014/main" id="{A1CBD3B4-AF05-A14A-8DA5-72057AB22B67}"/>
              </a:ext>
            </a:extLst>
          </p:cNvPr>
          <p:cNvCxnSpPr>
            <a:cxnSpLocks/>
            <a:stCxn id="6" idx="3"/>
            <a:endCxn id="8" idx="1"/>
          </p:cNvCxnSpPr>
          <p:nvPr/>
        </p:nvCxnSpPr>
        <p:spPr>
          <a:xfrm>
            <a:off x="9906000" y="2370184"/>
            <a:ext cx="475129" cy="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92F1A9-E1CF-EB4D-807E-BF05E5B2EA32}"/>
              </a:ext>
            </a:extLst>
          </p:cNvPr>
          <p:cNvCxnSpPr>
            <a:stCxn id="8" idx="3"/>
          </p:cNvCxnSpPr>
          <p:nvPr/>
        </p:nvCxnSpPr>
        <p:spPr>
          <a:xfrm>
            <a:off x="11483788" y="2375647"/>
            <a:ext cx="582706" cy="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FA4C1E-2B92-9641-8344-7361B1C82678}"/>
              </a:ext>
            </a:extLst>
          </p:cNvPr>
          <p:cNvSpPr txBox="1"/>
          <p:nvPr/>
        </p:nvSpPr>
        <p:spPr>
          <a:xfrm rot="5400000">
            <a:off x="11223820" y="2261718"/>
            <a:ext cx="1192307" cy="369332"/>
          </a:xfrm>
          <a:prstGeom prst="rect">
            <a:avLst/>
          </a:prstGeom>
          <a:noFill/>
        </p:spPr>
        <p:txBody>
          <a:bodyPr wrap="square" rtlCol="0">
            <a:spAutoFit/>
          </a:bodyPr>
          <a:lstStyle/>
          <a:p>
            <a:r>
              <a:rPr lang="en-US" dirty="0" err="1"/>
              <a:t>AzDevOps</a:t>
            </a:r>
            <a:endParaRPr lang="en-US" dirty="0"/>
          </a:p>
        </p:txBody>
      </p:sp>
      <p:pic>
        <p:nvPicPr>
          <p:cNvPr id="12" name="Picture 11" descr="A picture containing object&#10;&#10;Description automatically generated">
            <a:extLst>
              <a:ext uri="{FF2B5EF4-FFF2-40B4-BE49-F238E27FC236}">
                <a16:creationId xmlns:a16="http://schemas.microsoft.com/office/drawing/2014/main" id="{947F9B15-3B18-7541-8A56-08C8C55D0D8F}"/>
              </a:ext>
            </a:extLst>
          </p:cNvPr>
          <p:cNvPicPr>
            <a:picLocks noChangeAspect="1"/>
          </p:cNvPicPr>
          <p:nvPr/>
        </p:nvPicPr>
        <p:blipFill>
          <a:blip r:embed="rId2"/>
          <a:stretch>
            <a:fillRect/>
          </a:stretch>
        </p:blipFill>
        <p:spPr>
          <a:xfrm>
            <a:off x="9533965" y="1452213"/>
            <a:ext cx="609600" cy="609600"/>
          </a:xfrm>
          <a:prstGeom prst="rect">
            <a:avLst/>
          </a:prstGeom>
        </p:spPr>
      </p:pic>
      <p:pic>
        <p:nvPicPr>
          <p:cNvPr id="13" name="Graphic 12">
            <a:extLst>
              <a:ext uri="{FF2B5EF4-FFF2-40B4-BE49-F238E27FC236}">
                <a16:creationId xmlns:a16="http://schemas.microsoft.com/office/drawing/2014/main" id="{8A9352B3-B97A-D346-9616-85FD1F32E2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6707" y="2566147"/>
            <a:ext cx="571500" cy="419100"/>
          </a:xfrm>
          <a:prstGeom prst="rect">
            <a:avLst/>
          </a:prstGeom>
        </p:spPr>
      </p:pic>
      <p:pic>
        <p:nvPicPr>
          <p:cNvPr id="14" name="Graphic 13">
            <a:extLst>
              <a:ext uri="{FF2B5EF4-FFF2-40B4-BE49-F238E27FC236}">
                <a16:creationId xmlns:a16="http://schemas.microsoft.com/office/drawing/2014/main" id="{44D1F863-1F5E-3744-BD38-0265284C6E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9467" y="2859321"/>
            <a:ext cx="571500" cy="419100"/>
          </a:xfrm>
          <a:prstGeom prst="rect">
            <a:avLst/>
          </a:prstGeom>
        </p:spPr>
      </p:pic>
      <p:pic>
        <p:nvPicPr>
          <p:cNvPr id="15" name="Picture 14">
            <a:extLst>
              <a:ext uri="{FF2B5EF4-FFF2-40B4-BE49-F238E27FC236}">
                <a16:creationId xmlns:a16="http://schemas.microsoft.com/office/drawing/2014/main" id="{3FE6A1C8-C1AF-E046-8ACF-461887926CDA}"/>
              </a:ext>
            </a:extLst>
          </p:cNvPr>
          <p:cNvPicPr>
            <a:picLocks noChangeAspect="1"/>
          </p:cNvPicPr>
          <p:nvPr/>
        </p:nvPicPr>
        <p:blipFill>
          <a:blip r:embed="rId5"/>
          <a:stretch>
            <a:fillRect/>
          </a:stretch>
        </p:blipFill>
        <p:spPr>
          <a:xfrm>
            <a:off x="6729200" y="2634114"/>
            <a:ext cx="582552" cy="508856"/>
          </a:xfrm>
          <a:prstGeom prst="rect">
            <a:avLst/>
          </a:prstGeom>
        </p:spPr>
      </p:pic>
    </p:spTree>
    <p:extLst>
      <p:ext uri="{BB962C8B-B14F-4D97-AF65-F5344CB8AC3E}">
        <p14:creationId xmlns:p14="http://schemas.microsoft.com/office/powerpoint/2010/main" val="388471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Can 4">
            <a:extLst>
              <a:ext uri="{FF2B5EF4-FFF2-40B4-BE49-F238E27FC236}">
                <a16:creationId xmlns:a16="http://schemas.microsoft.com/office/drawing/2014/main" id="{C7B88EC2-BD99-8D4F-A8F2-328E6D706662}"/>
              </a:ext>
            </a:extLst>
          </p:cNvPr>
          <p:cNvSpPr/>
          <p:nvPr/>
        </p:nvSpPr>
        <p:spPr>
          <a:xfrm>
            <a:off x="5514192" y="1783976"/>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a:t>queue</a:t>
            </a:r>
          </a:p>
        </p:txBody>
      </p:sp>
      <p:sp>
        <p:nvSpPr>
          <p:cNvPr id="6" name="Can 5">
            <a:extLst>
              <a:ext uri="{FF2B5EF4-FFF2-40B4-BE49-F238E27FC236}">
                <a16:creationId xmlns:a16="http://schemas.microsoft.com/office/drawing/2014/main" id="{EA90F3C9-46BA-9942-AF55-AD582B927D35}"/>
              </a:ext>
            </a:extLst>
          </p:cNvPr>
          <p:cNvSpPr/>
          <p:nvPr/>
        </p:nvSpPr>
        <p:spPr>
          <a:xfrm>
            <a:off x="5514192" y="4034117"/>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-respond</a:t>
            </a:r>
          </a:p>
          <a:p>
            <a:pPr algn="ctr"/>
            <a:r>
              <a:rPr lang="en-US" dirty="0"/>
              <a:t>queue</a:t>
            </a:r>
          </a:p>
        </p:txBody>
      </p:sp>
      <p:sp>
        <p:nvSpPr>
          <p:cNvPr id="7" name="Rectangle 6">
            <a:extLst>
              <a:ext uri="{FF2B5EF4-FFF2-40B4-BE49-F238E27FC236}">
                <a16:creationId xmlns:a16="http://schemas.microsoft.com/office/drawing/2014/main" id="{395CAC64-3C15-2840-B155-EED49D60D4D1}"/>
              </a:ext>
            </a:extLst>
          </p:cNvPr>
          <p:cNvSpPr/>
          <p:nvPr/>
        </p:nvSpPr>
        <p:spPr>
          <a:xfrm>
            <a:off x="8184777" y="1697831"/>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err="1"/>
              <a:t>AzFunction</a:t>
            </a:r>
            <a:endParaRPr lang="en-US" dirty="0"/>
          </a:p>
        </p:txBody>
      </p:sp>
      <p:cxnSp>
        <p:nvCxnSpPr>
          <p:cNvPr id="8" name="Straight Arrow Connector 7">
            <a:extLst>
              <a:ext uri="{FF2B5EF4-FFF2-40B4-BE49-F238E27FC236}">
                <a16:creationId xmlns:a16="http://schemas.microsoft.com/office/drawing/2014/main" id="{72B337FE-F554-BA44-AD5B-0DDC048E1742}"/>
              </a:ext>
            </a:extLst>
          </p:cNvPr>
          <p:cNvCxnSpPr>
            <a:stCxn id="5" idx="4"/>
            <a:endCxn id="7" idx="1"/>
          </p:cNvCxnSpPr>
          <p:nvPr/>
        </p:nvCxnSpPr>
        <p:spPr>
          <a:xfrm flipV="1">
            <a:off x="7056122" y="2370184"/>
            <a:ext cx="1128655" cy="14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A8A3663-BAFC-B94F-BE6B-3DC33673F802}"/>
              </a:ext>
            </a:extLst>
          </p:cNvPr>
          <p:cNvCxnSpPr>
            <a:stCxn id="7" idx="2"/>
            <a:endCxn id="6" idx="4"/>
          </p:cNvCxnSpPr>
          <p:nvPr/>
        </p:nvCxnSpPr>
        <p:spPr>
          <a:xfrm flipH="1">
            <a:off x="7056122" y="3042537"/>
            <a:ext cx="1989267" cy="1592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olded Corner 9">
            <a:extLst>
              <a:ext uri="{FF2B5EF4-FFF2-40B4-BE49-F238E27FC236}">
                <a16:creationId xmlns:a16="http://schemas.microsoft.com/office/drawing/2014/main" id="{84E1EDE6-B740-654C-9C81-1BB6884A0D94}"/>
              </a:ext>
            </a:extLst>
          </p:cNvPr>
          <p:cNvSpPr/>
          <p:nvPr/>
        </p:nvSpPr>
        <p:spPr>
          <a:xfrm>
            <a:off x="10381129" y="2017059"/>
            <a:ext cx="1102659" cy="71717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AzDevOps</a:t>
            </a:r>
            <a:br>
              <a:rPr lang="en-US" sz="1200" dirty="0"/>
            </a:br>
            <a:r>
              <a:rPr lang="en-US" sz="1200" dirty="0"/>
              <a:t>module</a:t>
            </a:r>
          </a:p>
        </p:txBody>
      </p:sp>
      <p:cxnSp>
        <p:nvCxnSpPr>
          <p:cNvPr id="11" name="Straight Arrow Connector 10">
            <a:extLst>
              <a:ext uri="{FF2B5EF4-FFF2-40B4-BE49-F238E27FC236}">
                <a16:creationId xmlns:a16="http://schemas.microsoft.com/office/drawing/2014/main" id="{AC24F9E4-3BFF-3B42-8B85-7E7F44531B90}"/>
              </a:ext>
            </a:extLst>
          </p:cNvPr>
          <p:cNvCxnSpPr>
            <a:cxnSpLocks/>
            <a:stCxn id="7" idx="3"/>
            <a:endCxn id="10" idx="1"/>
          </p:cNvCxnSpPr>
          <p:nvPr/>
        </p:nvCxnSpPr>
        <p:spPr>
          <a:xfrm>
            <a:off x="9906000" y="2370184"/>
            <a:ext cx="475129" cy="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DA7A85D-A6F1-2349-82DD-B2EED041067A}"/>
              </a:ext>
            </a:extLst>
          </p:cNvPr>
          <p:cNvCxnSpPr>
            <a:stCxn id="10" idx="3"/>
          </p:cNvCxnSpPr>
          <p:nvPr/>
        </p:nvCxnSpPr>
        <p:spPr>
          <a:xfrm>
            <a:off x="11483788" y="2375647"/>
            <a:ext cx="582706" cy="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7B5D05-FE07-EB4C-BA77-FF19FAC4236D}"/>
              </a:ext>
            </a:extLst>
          </p:cNvPr>
          <p:cNvSpPr txBox="1"/>
          <p:nvPr/>
        </p:nvSpPr>
        <p:spPr>
          <a:xfrm rot="5400000">
            <a:off x="11223820" y="2261718"/>
            <a:ext cx="1192307" cy="369332"/>
          </a:xfrm>
          <a:prstGeom prst="rect">
            <a:avLst/>
          </a:prstGeom>
          <a:noFill/>
        </p:spPr>
        <p:txBody>
          <a:bodyPr wrap="square" rtlCol="0">
            <a:spAutoFit/>
          </a:bodyPr>
          <a:lstStyle/>
          <a:p>
            <a:r>
              <a:rPr lang="en-US" dirty="0" err="1"/>
              <a:t>AzDevOps</a:t>
            </a:r>
            <a:endParaRPr lang="en-US" dirty="0"/>
          </a:p>
        </p:txBody>
      </p:sp>
      <p:pic>
        <p:nvPicPr>
          <p:cNvPr id="14" name="Picture 13" descr="A picture containing object&#10;&#10;Description automatically generated">
            <a:extLst>
              <a:ext uri="{FF2B5EF4-FFF2-40B4-BE49-F238E27FC236}">
                <a16:creationId xmlns:a16="http://schemas.microsoft.com/office/drawing/2014/main" id="{88B66708-7E0A-5641-A4C3-7335FCDC9CD0}"/>
              </a:ext>
            </a:extLst>
          </p:cNvPr>
          <p:cNvPicPr>
            <a:picLocks noChangeAspect="1"/>
          </p:cNvPicPr>
          <p:nvPr/>
        </p:nvPicPr>
        <p:blipFill>
          <a:blip r:embed="rId2"/>
          <a:stretch>
            <a:fillRect/>
          </a:stretch>
        </p:blipFill>
        <p:spPr>
          <a:xfrm>
            <a:off x="9533965" y="1452213"/>
            <a:ext cx="609600" cy="609600"/>
          </a:xfrm>
          <a:prstGeom prst="rect">
            <a:avLst/>
          </a:prstGeom>
        </p:spPr>
      </p:pic>
      <p:pic>
        <p:nvPicPr>
          <p:cNvPr id="15" name="Graphic 14">
            <a:extLst>
              <a:ext uri="{FF2B5EF4-FFF2-40B4-BE49-F238E27FC236}">
                <a16:creationId xmlns:a16="http://schemas.microsoft.com/office/drawing/2014/main" id="{CB41B320-2647-1540-AA24-1F8D060F6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6707" y="2566147"/>
            <a:ext cx="571500" cy="419100"/>
          </a:xfrm>
          <a:prstGeom prst="rect">
            <a:avLst/>
          </a:prstGeom>
        </p:spPr>
      </p:pic>
      <p:pic>
        <p:nvPicPr>
          <p:cNvPr id="16" name="Graphic 15">
            <a:extLst>
              <a:ext uri="{FF2B5EF4-FFF2-40B4-BE49-F238E27FC236}">
                <a16:creationId xmlns:a16="http://schemas.microsoft.com/office/drawing/2014/main" id="{27A8B410-AB55-C446-8224-AE938C9F1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9467" y="2859321"/>
            <a:ext cx="571500" cy="419100"/>
          </a:xfrm>
          <a:prstGeom prst="rect">
            <a:avLst/>
          </a:prstGeom>
        </p:spPr>
      </p:pic>
      <p:pic>
        <p:nvPicPr>
          <p:cNvPr id="17" name="Picture 16">
            <a:extLst>
              <a:ext uri="{FF2B5EF4-FFF2-40B4-BE49-F238E27FC236}">
                <a16:creationId xmlns:a16="http://schemas.microsoft.com/office/drawing/2014/main" id="{0142B5FB-4DAE-E241-AE19-587D22E59226}"/>
              </a:ext>
            </a:extLst>
          </p:cNvPr>
          <p:cNvPicPr>
            <a:picLocks noChangeAspect="1"/>
          </p:cNvPicPr>
          <p:nvPr/>
        </p:nvPicPr>
        <p:blipFill>
          <a:blip r:embed="rId5"/>
          <a:stretch>
            <a:fillRect/>
          </a:stretch>
        </p:blipFill>
        <p:spPr>
          <a:xfrm>
            <a:off x="6757614" y="4940618"/>
            <a:ext cx="582552" cy="508856"/>
          </a:xfrm>
          <a:prstGeom prst="rect">
            <a:avLst/>
          </a:prstGeom>
        </p:spPr>
      </p:pic>
      <p:pic>
        <p:nvPicPr>
          <p:cNvPr id="18" name="Picture 17">
            <a:extLst>
              <a:ext uri="{FF2B5EF4-FFF2-40B4-BE49-F238E27FC236}">
                <a16:creationId xmlns:a16="http://schemas.microsoft.com/office/drawing/2014/main" id="{3DA41DEA-CF49-E449-8355-A71A3510268D}"/>
              </a:ext>
            </a:extLst>
          </p:cNvPr>
          <p:cNvPicPr>
            <a:picLocks noChangeAspect="1"/>
          </p:cNvPicPr>
          <p:nvPr/>
        </p:nvPicPr>
        <p:blipFill>
          <a:blip r:embed="rId5"/>
          <a:stretch>
            <a:fillRect/>
          </a:stretch>
        </p:blipFill>
        <p:spPr>
          <a:xfrm>
            <a:off x="6729200" y="2634114"/>
            <a:ext cx="582552" cy="508856"/>
          </a:xfrm>
          <a:prstGeom prst="rect">
            <a:avLst/>
          </a:prstGeom>
        </p:spPr>
      </p:pic>
    </p:spTree>
    <p:extLst>
      <p:ext uri="{BB962C8B-B14F-4D97-AF65-F5344CB8AC3E}">
        <p14:creationId xmlns:p14="http://schemas.microsoft.com/office/powerpoint/2010/main" val="121592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19" name="Can 18">
            <a:extLst>
              <a:ext uri="{FF2B5EF4-FFF2-40B4-BE49-F238E27FC236}">
                <a16:creationId xmlns:a16="http://schemas.microsoft.com/office/drawing/2014/main" id="{76F97E6F-4D13-634C-813E-5B9F2B21925D}"/>
              </a:ext>
            </a:extLst>
          </p:cNvPr>
          <p:cNvSpPr/>
          <p:nvPr/>
        </p:nvSpPr>
        <p:spPr>
          <a:xfrm>
            <a:off x="5514192" y="4034117"/>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-respond</a:t>
            </a:r>
          </a:p>
          <a:p>
            <a:pPr algn="ctr"/>
            <a:r>
              <a:rPr lang="en-US" dirty="0"/>
              <a:t>queue</a:t>
            </a:r>
          </a:p>
        </p:txBody>
      </p:sp>
      <p:sp>
        <p:nvSpPr>
          <p:cNvPr id="20" name="Rectangle 19">
            <a:extLst>
              <a:ext uri="{FF2B5EF4-FFF2-40B4-BE49-F238E27FC236}">
                <a16:creationId xmlns:a16="http://schemas.microsoft.com/office/drawing/2014/main" id="{1B570671-49A9-B646-A100-5469BFAC02C2}"/>
              </a:ext>
            </a:extLst>
          </p:cNvPr>
          <p:cNvSpPr/>
          <p:nvPr/>
        </p:nvSpPr>
        <p:spPr>
          <a:xfrm>
            <a:off x="8184776" y="3962399"/>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GitHub-Respond</a:t>
            </a:r>
          </a:p>
          <a:p>
            <a:pPr algn="ctr"/>
            <a:r>
              <a:rPr lang="en-US" dirty="0" err="1"/>
              <a:t>AzFunction</a:t>
            </a:r>
            <a:endParaRPr lang="en-US" dirty="0"/>
          </a:p>
        </p:txBody>
      </p:sp>
      <p:cxnSp>
        <p:nvCxnSpPr>
          <p:cNvPr id="21" name="Straight Arrow Connector 20">
            <a:extLst>
              <a:ext uri="{FF2B5EF4-FFF2-40B4-BE49-F238E27FC236}">
                <a16:creationId xmlns:a16="http://schemas.microsoft.com/office/drawing/2014/main" id="{BC46CD04-19E7-3D48-8C5A-EFB8B8784B6B}"/>
              </a:ext>
            </a:extLst>
          </p:cNvPr>
          <p:cNvCxnSpPr>
            <a:stCxn id="19" idx="4"/>
            <a:endCxn id="20" idx="1"/>
          </p:cNvCxnSpPr>
          <p:nvPr/>
        </p:nvCxnSpPr>
        <p:spPr>
          <a:xfrm flipV="1">
            <a:off x="7056122" y="4634752"/>
            <a:ext cx="11286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object&#10;&#10;Description automatically generated">
            <a:extLst>
              <a:ext uri="{FF2B5EF4-FFF2-40B4-BE49-F238E27FC236}">
                <a16:creationId xmlns:a16="http://schemas.microsoft.com/office/drawing/2014/main" id="{CD62E336-44D8-C84D-B9F9-D8D0DFC4005B}"/>
              </a:ext>
            </a:extLst>
          </p:cNvPr>
          <p:cNvPicPr>
            <a:picLocks noChangeAspect="1"/>
          </p:cNvPicPr>
          <p:nvPr/>
        </p:nvPicPr>
        <p:blipFill>
          <a:blip r:embed="rId2"/>
          <a:stretch>
            <a:fillRect/>
          </a:stretch>
        </p:blipFill>
        <p:spPr>
          <a:xfrm>
            <a:off x="9533963" y="3722033"/>
            <a:ext cx="609600" cy="609600"/>
          </a:xfrm>
          <a:prstGeom prst="rect">
            <a:avLst/>
          </a:prstGeom>
        </p:spPr>
      </p:pic>
      <p:pic>
        <p:nvPicPr>
          <p:cNvPr id="23" name="Graphic 22">
            <a:extLst>
              <a:ext uri="{FF2B5EF4-FFF2-40B4-BE49-F238E27FC236}">
                <a16:creationId xmlns:a16="http://schemas.microsoft.com/office/drawing/2014/main" id="{4EE6D32D-FFF2-9548-A8BD-D81987C37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9637" y="5128371"/>
            <a:ext cx="571500" cy="419100"/>
          </a:xfrm>
          <a:prstGeom prst="rect">
            <a:avLst/>
          </a:prstGeom>
        </p:spPr>
      </p:pic>
      <p:pic>
        <p:nvPicPr>
          <p:cNvPr id="24" name="Picture 23">
            <a:extLst>
              <a:ext uri="{FF2B5EF4-FFF2-40B4-BE49-F238E27FC236}">
                <a16:creationId xmlns:a16="http://schemas.microsoft.com/office/drawing/2014/main" id="{8441D9C6-4878-9949-8BE5-F9B277ED05E5}"/>
              </a:ext>
            </a:extLst>
          </p:cNvPr>
          <p:cNvPicPr>
            <a:picLocks noChangeAspect="1"/>
          </p:cNvPicPr>
          <p:nvPr/>
        </p:nvPicPr>
        <p:blipFill>
          <a:blip r:embed="rId5"/>
          <a:stretch>
            <a:fillRect/>
          </a:stretch>
        </p:blipFill>
        <p:spPr>
          <a:xfrm>
            <a:off x="6757614" y="4940618"/>
            <a:ext cx="582552" cy="508856"/>
          </a:xfrm>
          <a:prstGeom prst="rect">
            <a:avLst/>
          </a:prstGeom>
        </p:spPr>
      </p:pic>
    </p:spTree>
    <p:extLst>
      <p:ext uri="{BB962C8B-B14F-4D97-AF65-F5344CB8AC3E}">
        <p14:creationId xmlns:p14="http://schemas.microsoft.com/office/powerpoint/2010/main" val="377322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Can 4">
            <a:extLst>
              <a:ext uri="{FF2B5EF4-FFF2-40B4-BE49-F238E27FC236}">
                <a16:creationId xmlns:a16="http://schemas.microsoft.com/office/drawing/2014/main" id="{200F384B-9C24-A14E-8CE2-ACA5FD6559BC}"/>
              </a:ext>
            </a:extLst>
          </p:cNvPr>
          <p:cNvSpPr/>
          <p:nvPr/>
        </p:nvSpPr>
        <p:spPr>
          <a:xfrm>
            <a:off x="5514192" y="4034117"/>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-respond</a:t>
            </a:r>
          </a:p>
          <a:p>
            <a:pPr algn="ctr"/>
            <a:r>
              <a:rPr lang="en-US" dirty="0"/>
              <a:t>queue</a:t>
            </a:r>
          </a:p>
        </p:txBody>
      </p:sp>
      <p:sp>
        <p:nvSpPr>
          <p:cNvPr id="6" name="Rectangle 5">
            <a:extLst>
              <a:ext uri="{FF2B5EF4-FFF2-40B4-BE49-F238E27FC236}">
                <a16:creationId xmlns:a16="http://schemas.microsoft.com/office/drawing/2014/main" id="{1A202213-5DAA-C74C-A9DB-24E85B47E7A9}"/>
              </a:ext>
            </a:extLst>
          </p:cNvPr>
          <p:cNvSpPr/>
          <p:nvPr/>
        </p:nvSpPr>
        <p:spPr>
          <a:xfrm>
            <a:off x="8184776" y="3962399"/>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GitHub-Respond</a:t>
            </a:r>
          </a:p>
          <a:p>
            <a:pPr algn="ctr"/>
            <a:r>
              <a:rPr lang="en-US" dirty="0" err="1"/>
              <a:t>AzFunction</a:t>
            </a:r>
            <a:endParaRPr lang="en-US" dirty="0"/>
          </a:p>
        </p:txBody>
      </p:sp>
      <p:cxnSp>
        <p:nvCxnSpPr>
          <p:cNvPr id="7" name="Straight Arrow Connector 6">
            <a:extLst>
              <a:ext uri="{FF2B5EF4-FFF2-40B4-BE49-F238E27FC236}">
                <a16:creationId xmlns:a16="http://schemas.microsoft.com/office/drawing/2014/main" id="{4F1DBEC2-AAD5-4A4A-B94D-D9A05BAE622A}"/>
              </a:ext>
            </a:extLst>
          </p:cNvPr>
          <p:cNvCxnSpPr>
            <a:stCxn id="5" idx="4"/>
            <a:endCxn id="6" idx="1"/>
          </p:cNvCxnSpPr>
          <p:nvPr/>
        </p:nvCxnSpPr>
        <p:spPr>
          <a:xfrm flipV="1">
            <a:off x="7056122" y="4634752"/>
            <a:ext cx="11286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olded Corner 7">
            <a:extLst>
              <a:ext uri="{FF2B5EF4-FFF2-40B4-BE49-F238E27FC236}">
                <a16:creationId xmlns:a16="http://schemas.microsoft.com/office/drawing/2014/main" id="{871080DF-5436-3243-B420-C6E53A191479}"/>
              </a:ext>
            </a:extLst>
          </p:cNvPr>
          <p:cNvSpPr/>
          <p:nvPr/>
        </p:nvSpPr>
        <p:spPr>
          <a:xfrm>
            <a:off x="10381128" y="4276164"/>
            <a:ext cx="1102659" cy="71717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GitHub</a:t>
            </a:r>
            <a:br>
              <a:rPr lang="en-US" sz="1200" dirty="0"/>
            </a:br>
            <a:r>
              <a:rPr lang="en-US" sz="1200" dirty="0"/>
              <a:t>module</a:t>
            </a:r>
          </a:p>
        </p:txBody>
      </p:sp>
      <p:cxnSp>
        <p:nvCxnSpPr>
          <p:cNvPr id="9" name="Straight Arrow Connector 8">
            <a:extLst>
              <a:ext uri="{FF2B5EF4-FFF2-40B4-BE49-F238E27FC236}">
                <a16:creationId xmlns:a16="http://schemas.microsoft.com/office/drawing/2014/main" id="{3F44C9CD-DB37-1B48-B464-740500CCCEE7}"/>
              </a:ext>
            </a:extLst>
          </p:cNvPr>
          <p:cNvCxnSpPr>
            <a:stCxn id="6" idx="3"/>
            <a:endCxn id="8" idx="1"/>
          </p:cNvCxnSpPr>
          <p:nvPr/>
        </p:nvCxnSpPr>
        <p:spPr>
          <a:xfrm>
            <a:off x="9905999" y="4634752"/>
            <a:ext cx="475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3251EE-845B-024B-9875-882223359F2C}"/>
              </a:ext>
            </a:extLst>
          </p:cNvPr>
          <p:cNvCxnSpPr>
            <a:stCxn id="8" idx="3"/>
          </p:cNvCxnSpPr>
          <p:nvPr/>
        </p:nvCxnSpPr>
        <p:spPr>
          <a:xfrm>
            <a:off x="11483787" y="4634752"/>
            <a:ext cx="6185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90EC3BD-89BD-5940-AD57-BEE3A11F34AB}"/>
              </a:ext>
            </a:extLst>
          </p:cNvPr>
          <p:cNvSpPr txBox="1"/>
          <p:nvPr/>
        </p:nvSpPr>
        <p:spPr>
          <a:xfrm rot="5400000">
            <a:off x="11395819" y="4515653"/>
            <a:ext cx="848309" cy="369332"/>
          </a:xfrm>
          <a:prstGeom prst="rect">
            <a:avLst/>
          </a:prstGeom>
          <a:noFill/>
        </p:spPr>
        <p:txBody>
          <a:bodyPr wrap="none" rtlCol="0">
            <a:spAutoFit/>
          </a:bodyPr>
          <a:lstStyle/>
          <a:p>
            <a:r>
              <a:rPr lang="en-US" dirty="0"/>
              <a:t>GitHub</a:t>
            </a:r>
          </a:p>
        </p:txBody>
      </p:sp>
      <p:pic>
        <p:nvPicPr>
          <p:cNvPr id="12" name="Picture 11" descr="A picture containing object&#10;&#10;Description automatically generated">
            <a:extLst>
              <a:ext uri="{FF2B5EF4-FFF2-40B4-BE49-F238E27FC236}">
                <a16:creationId xmlns:a16="http://schemas.microsoft.com/office/drawing/2014/main" id="{C86BE0ED-379F-8C40-A94F-28864DF52AB4}"/>
              </a:ext>
            </a:extLst>
          </p:cNvPr>
          <p:cNvPicPr>
            <a:picLocks noChangeAspect="1"/>
          </p:cNvPicPr>
          <p:nvPr/>
        </p:nvPicPr>
        <p:blipFill>
          <a:blip r:embed="rId2"/>
          <a:stretch>
            <a:fillRect/>
          </a:stretch>
        </p:blipFill>
        <p:spPr>
          <a:xfrm>
            <a:off x="9533963" y="3722033"/>
            <a:ext cx="609600" cy="609600"/>
          </a:xfrm>
          <a:prstGeom prst="rect">
            <a:avLst/>
          </a:prstGeom>
        </p:spPr>
      </p:pic>
      <p:pic>
        <p:nvPicPr>
          <p:cNvPr id="13" name="Graphic 12">
            <a:extLst>
              <a:ext uri="{FF2B5EF4-FFF2-40B4-BE49-F238E27FC236}">
                <a16:creationId xmlns:a16="http://schemas.microsoft.com/office/drawing/2014/main" id="{DA247BBF-8B4C-9C47-8F08-88D31B723A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6707" y="4856629"/>
            <a:ext cx="571500" cy="419100"/>
          </a:xfrm>
          <a:prstGeom prst="rect">
            <a:avLst/>
          </a:prstGeom>
        </p:spPr>
      </p:pic>
      <p:pic>
        <p:nvPicPr>
          <p:cNvPr id="14" name="Graphic 13">
            <a:extLst>
              <a:ext uri="{FF2B5EF4-FFF2-40B4-BE49-F238E27FC236}">
                <a16:creationId xmlns:a16="http://schemas.microsoft.com/office/drawing/2014/main" id="{7A7C7707-3B53-B844-AD1D-A199299B0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59637" y="5128371"/>
            <a:ext cx="571500" cy="419100"/>
          </a:xfrm>
          <a:prstGeom prst="rect">
            <a:avLst/>
          </a:prstGeom>
        </p:spPr>
      </p:pic>
      <p:pic>
        <p:nvPicPr>
          <p:cNvPr id="15" name="Picture 14">
            <a:extLst>
              <a:ext uri="{FF2B5EF4-FFF2-40B4-BE49-F238E27FC236}">
                <a16:creationId xmlns:a16="http://schemas.microsoft.com/office/drawing/2014/main" id="{E32247E9-9B62-044C-9CD6-8DAB0042C23A}"/>
              </a:ext>
            </a:extLst>
          </p:cNvPr>
          <p:cNvPicPr>
            <a:picLocks noChangeAspect="1"/>
          </p:cNvPicPr>
          <p:nvPr/>
        </p:nvPicPr>
        <p:blipFill>
          <a:blip r:embed="rId5"/>
          <a:stretch>
            <a:fillRect/>
          </a:stretch>
        </p:blipFill>
        <p:spPr>
          <a:xfrm>
            <a:off x="6757614" y="4940618"/>
            <a:ext cx="582552" cy="508856"/>
          </a:xfrm>
          <a:prstGeom prst="rect">
            <a:avLst/>
          </a:prstGeom>
        </p:spPr>
      </p:pic>
    </p:spTree>
    <p:extLst>
      <p:ext uri="{BB962C8B-B14F-4D97-AF65-F5344CB8AC3E}">
        <p14:creationId xmlns:p14="http://schemas.microsoft.com/office/powerpoint/2010/main" val="123538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2B9-2241-9A49-AB72-6E31207FE68F}"/>
              </a:ext>
            </a:extLst>
          </p:cNvPr>
          <p:cNvSpPr>
            <a:spLocks noGrp="1"/>
          </p:cNvSpPr>
          <p:nvPr>
            <p:ph type="title"/>
          </p:nvPr>
        </p:nvSpPr>
        <p:spPr/>
        <p:txBody>
          <a:bodyPr>
            <a:normAutofit fontScale="90000"/>
          </a:bodyPr>
          <a:lstStyle/>
          <a:p>
            <a:r>
              <a:rPr lang="en-US" dirty="0" err="1"/>
              <a:t>PoshChan</a:t>
            </a:r>
            <a:r>
              <a:rPr lang="en-US" dirty="0"/>
              <a:t>-Bot Architecture </a:t>
            </a:r>
            <a:r>
              <a:rPr lang="en-US" dirty="0" err="1"/>
              <a:t>ServerLess</a:t>
            </a:r>
            <a:r>
              <a:rPr lang="en-US" dirty="0"/>
              <a:t>-Side</a:t>
            </a:r>
          </a:p>
        </p:txBody>
      </p:sp>
      <p:sp>
        <p:nvSpPr>
          <p:cNvPr id="4" name="Footer Placeholder 3">
            <a:extLst>
              <a:ext uri="{FF2B5EF4-FFF2-40B4-BE49-F238E27FC236}">
                <a16:creationId xmlns:a16="http://schemas.microsoft.com/office/drawing/2014/main" id="{78EA3856-EB43-AE42-AEAC-835B4854A372}"/>
              </a:ext>
            </a:extLst>
          </p:cNvPr>
          <p:cNvSpPr>
            <a:spLocks noGrp="1"/>
          </p:cNvSpPr>
          <p:nvPr>
            <p:ph type="ftr" sz="quarter" idx="11"/>
          </p:nvPr>
        </p:nvSpPr>
        <p:spPr/>
        <p:txBody>
          <a:bodyPr/>
          <a:lstStyle/>
          <a:p>
            <a:r>
              <a:rPr lang="en-US"/>
              <a:t>Steve_MSFT</a:t>
            </a:r>
            <a:endParaRPr lang="en-US" dirty="0"/>
          </a:p>
        </p:txBody>
      </p:sp>
      <p:sp>
        <p:nvSpPr>
          <p:cNvPr id="5" name="Rectangle 4">
            <a:extLst>
              <a:ext uri="{FF2B5EF4-FFF2-40B4-BE49-F238E27FC236}">
                <a16:creationId xmlns:a16="http://schemas.microsoft.com/office/drawing/2014/main" id="{324E5496-40C5-1045-A4D9-D10F269378DB}"/>
              </a:ext>
            </a:extLst>
          </p:cNvPr>
          <p:cNvSpPr/>
          <p:nvPr/>
        </p:nvSpPr>
        <p:spPr>
          <a:xfrm>
            <a:off x="838200" y="3074894"/>
            <a:ext cx="1712259" cy="1416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PoshChan</a:t>
            </a:r>
            <a:r>
              <a:rPr lang="en-US" dirty="0"/>
              <a:t>-Bot run.ps1</a:t>
            </a:r>
          </a:p>
          <a:p>
            <a:pPr algn="ctr"/>
            <a:r>
              <a:rPr lang="en-US" dirty="0" err="1"/>
              <a:t>AzFunction</a:t>
            </a:r>
            <a:endParaRPr lang="en-US" dirty="0"/>
          </a:p>
        </p:txBody>
      </p:sp>
      <p:sp>
        <p:nvSpPr>
          <p:cNvPr id="6" name="Can 5">
            <a:extLst>
              <a:ext uri="{FF2B5EF4-FFF2-40B4-BE49-F238E27FC236}">
                <a16:creationId xmlns:a16="http://schemas.microsoft.com/office/drawing/2014/main" id="{E78100D6-D8D6-1149-B415-43FAB1ABCE0E}"/>
              </a:ext>
            </a:extLst>
          </p:cNvPr>
          <p:cNvSpPr/>
          <p:nvPr/>
        </p:nvSpPr>
        <p:spPr>
          <a:xfrm>
            <a:off x="5514192" y="1783976"/>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a:t>queue</a:t>
            </a:r>
          </a:p>
        </p:txBody>
      </p:sp>
      <p:sp>
        <p:nvSpPr>
          <p:cNvPr id="7" name="Can 6">
            <a:extLst>
              <a:ext uri="{FF2B5EF4-FFF2-40B4-BE49-F238E27FC236}">
                <a16:creationId xmlns:a16="http://schemas.microsoft.com/office/drawing/2014/main" id="{0F879AEF-3C28-A44A-80C9-974F65C63353}"/>
              </a:ext>
            </a:extLst>
          </p:cNvPr>
          <p:cNvSpPr/>
          <p:nvPr/>
        </p:nvSpPr>
        <p:spPr>
          <a:xfrm>
            <a:off x="5514192" y="4034117"/>
            <a:ext cx="1541930" cy="12012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r>
              <a:rPr lang="en-US" dirty="0"/>
              <a:t>-respond</a:t>
            </a:r>
          </a:p>
          <a:p>
            <a:pPr algn="ctr"/>
            <a:r>
              <a:rPr lang="en-US" dirty="0"/>
              <a:t>queue</a:t>
            </a:r>
          </a:p>
        </p:txBody>
      </p:sp>
      <p:cxnSp>
        <p:nvCxnSpPr>
          <p:cNvPr id="8" name="Straight Arrow Connector 7">
            <a:extLst>
              <a:ext uri="{FF2B5EF4-FFF2-40B4-BE49-F238E27FC236}">
                <a16:creationId xmlns:a16="http://schemas.microsoft.com/office/drawing/2014/main" id="{694489B0-E04E-6D49-8C2D-4D217DFC124D}"/>
              </a:ext>
            </a:extLst>
          </p:cNvPr>
          <p:cNvCxnSpPr>
            <a:cxnSpLocks/>
            <a:endCxn id="40" idx="2"/>
          </p:cNvCxnSpPr>
          <p:nvPr/>
        </p:nvCxnSpPr>
        <p:spPr>
          <a:xfrm flipV="1">
            <a:off x="1472666" y="4731695"/>
            <a:ext cx="207658" cy="261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F1E07A-B4DA-5E49-B1C9-00B9D4B7BFEF}"/>
              </a:ext>
            </a:extLst>
          </p:cNvPr>
          <p:cNvSpPr txBox="1"/>
          <p:nvPr/>
        </p:nvSpPr>
        <p:spPr>
          <a:xfrm>
            <a:off x="408175" y="4657450"/>
            <a:ext cx="1416425" cy="369332"/>
          </a:xfrm>
          <a:prstGeom prst="rect">
            <a:avLst/>
          </a:prstGeom>
          <a:noFill/>
        </p:spPr>
        <p:txBody>
          <a:bodyPr wrap="square" rtlCol="0">
            <a:spAutoFit/>
          </a:bodyPr>
          <a:lstStyle/>
          <a:p>
            <a:r>
              <a:rPr lang="en-US" dirty="0"/>
              <a:t>HTTP Trigger</a:t>
            </a:r>
          </a:p>
        </p:txBody>
      </p:sp>
      <p:cxnSp>
        <p:nvCxnSpPr>
          <p:cNvPr id="10" name="Straight Arrow Connector 9">
            <a:extLst>
              <a:ext uri="{FF2B5EF4-FFF2-40B4-BE49-F238E27FC236}">
                <a16:creationId xmlns:a16="http://schemas.microsoft.com/office/drawing/2014/main" id="{C01DAD9F-4CD7-5248-8BD7-D95EEFCBD26B}"/>
              </a:ext>
            </a:extLst>
          </p:cNvPr>
          <p:cNvCxnSpPr>
            <a:cxnSpLocks/>
            <a:stCxn id="5" idx="0"/>
            <a:endCxn id="19" idx="2"/>
          </p:cNvCxnSpPr>
          <p:nvPr/>
        </p:nvCxnSpPr>
        <p:spPr>
          <a:xfrm flipV="1">
            <a:off x="1694330" y="2635624"/>
            <a:ext cx="995980" cy="43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6299810-2CEF-D743-9F22-5D01FB38F440}"/>
              </a:ext>
            </a:extLst>
          </p:cNvPr>
          <p:cNvCxnSpPr>
            <a:cxnSpLocks/>
            <a:stCxn id="21" idx="0"/>
            <a:endCxn id="6" idx="2"/>
          </p:cNvCxnSpPr>
          <p:nvPr/>
        </p:nvCxnSpPr>
        <p:spPr>
          <a:xfrm flipV="1">
            <a:off x="4690551" y="2384612"/>
            <a:ext cx="823641" cy="1089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F90C9D-A332-8C40-895D-BAD2992A574C}"/>
              </a:ext>
            </a:extLst>
          </p:cNvPr>
          <p:cNvCxnSpPr>
            <a:cxnSpLocks/>
            <a:stCxn id="21" idx="2"/>
            <a:endCxn id="7" idx="2"/>
          </p:cNvCxnSpPr>
          <p:nvPr/>
        </p:nvCxnSpPr>
        <p:spPr>
          <a:xfrm>
            <a:off x="4690551" y="4092388"/>
            <a:ext cx="823641" cy="542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72C4B9D-4F65-AA4B-BABF-98C8680566B3}"/>
              </a:ext>
            </a:extLst>
          </p:cNvPr>
          <p:cNvSpPr/>
          <p:nvPr/>
        </p:nvSpPr>
        <p:spPr>
          <a:xfrm>
            <a:off x="8184777" y="1697831"/>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AzDevOps</a:t>
            </a:r>
            <a:r>
              <a:rPr lang="en-US" dirty="0"/>
              <a:t>-Rebuild</a:t>
            </a:r>
          </a:p>
          <a:p>
            <a:pPr algn="ctr"/>
            <a:r>
              <a:rPr lang="en-US" dirty="0" err="1"/>
              <a:t>AzFunction</a:t>
            </a:r>
            <a:endParaRPr lang="en-US" dirty="0"/>
          </a:p>
        </p:txBody>
      </p:sp>
      <p:sp>
        <p:nvSpPr>
          <p:cNvPr id="14" name="Rectangle 13">
            <a:extLst>
              <a:ext uri="{FF2B5EF4-FFF2-40B4-BE49-F238E27FC236}">
                <a16:creationId xmlns:a16="http://schemas.microsoft.com/office/drawing/2014/main" id="{7454546B-CF90-1943-BB06-ADC9D1C87499}"/>
              </a:ext>
            </a:extLst>
          </p:cNvPr>
          <p:cNvSpPr/>
          <p:nvPr/>
        </p:nvSpPr>
        <p:spPr>
          <a:xfrm>
            <a:off x="8184776" y="3962399"/>
            <a:ext cx="1721223" cy="13447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GitHub-Respond</a:t>
            </a:r>
          </a:p>
          <a:p>
            <a:pPr algn="ctr"/>
            <a:r>
              <a:rPr lang="en-US" dirty="0" err="1"/>
              <a:t>AzFunction</a:t>
            </a:r>
            <a:endParaRPr lang="en-US" dirty="0"/>
          </a:p>
        </p:txBody>
      </p:sp>
      <p:cxnSp>
        <p:nvCxnSpPr>
          <p:cNvPr id="15" name="Straight Arrow Connector 14">
            <a:extLst>
              <a:ext uri="{FF2B5EF4-FFF2-40B4-BE49-F238E27FC236}">
                <a16:creationId xmlns:a16="http://schemas.microsoft.com/office/drawing/2014/main" id="{8F97BE62-8C52-4C4C-9070-945CA6F3138E}"/>
              </a:ext>
            </a:extLst>
          </p:cNvPr>
          <p:cNvCxnSpPr>
            <a:stCxn id="6" idx="4"/>
            <a:endCxn id="13" idx="1"/>
          </p:cNvCxnSpPr>
          <p:nvPr/>
        </p:nvCxnSpPr>
        <p:spPr>
          <a:xfrm flipV="1">
            <a:off x="7056122" y="2370184"/>
            <a:ext cx="1128655" cy="14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7F7FFC-5EE7-454E-A1C8-5FC80A77ABFA}"/>
              </a:ext>
            </a:extLst>
          </p:cNvPr>
          <p:cNvCxnSpPr>
            <a:stCxn id="7" idx="4"/>
            <a:endCxn id="14" idx="1"/>
          </p:cNvCxnSpPr>
          <p:nvPr/>
        </p:nvCxnSpPr>
        <p:spPr>
          <a:xfrm flipV="1">
            <a:off x="7056122" y="4634752"/>
            <a:ext cx="11286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CA3D6EE-535B-F547-985C-12722004D695}"/>
              </a:ext>
            </a:extLst>
          </p:cNvPr>
          <p:cNvCxnSpPr>
            <a:stCxn id="13" idx="2"/>
            <a:endCxn id="7" idx="4"/>
          </p:cNvCxnSpPr>
          <p:nvPr/>
        </p:nvCxnSpPr>
        <p:spPr>
          <a:xfrm flipH="1">
            <a:off x="7056122" y="3042537"/>
            <a:ext cx="1989267" cy="1592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olded Corner 17">
            <a:extLst>
              <a:ext uri="{FF2B5EF4-FFF2-40B4-BE49-F238E27FC236}">
                <a16:creationId xmlns:a16="http://schemas.microsoft.com/office/drawing/2014/main" id="{70218039-3395-4D48-B685-99B42CBA8205}"/>
              </a:ext>
            </a:extLst>
          </p:cNvPr>
          <p:cNvSpPr/>
          <p:nvPr/>
        </p:nvSpPr>
        <p:spPr>
          <a:xfrm>
            <a:off x="2838227" y="3473824"/>
            <a:ext cx="1043037"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AzureHelpers</a:t>
            </a:r>
            <a:br>
              <a:rPr lang="en-US" sz="1200" dirty="0"/>
            </a:br>
            <a:r>
              <a:rPr lang="en-US" sz="1200" dirty="0"/>
              <a:t>module</a:t>
            </a:r>
          </a:p>
        </p:txBody>
      </p:sp>
      <p:sp>
        <p:nvSpPr>
          <p:cNvPr id="19" name="Folded Corner 18">
            <a:extLst>
              <a:ext uri="{FF2B5EF4-FFF2-40B4-BE49-F238E27FC236}">
                <a16:creationId xmlns:a16="http://schemas.microsoft.com/office/drawing/2014/main" id="{ED447AF1-8DC6-B343-9CA7-73796456ED06}"/>
              </a:ext>
            </a:extLst>
          </p:cNvPr>
          <p:cNvSpPr/>
          <p:nvPr/>
        </p:nvSpPr>
        <p:spPr>
          <a:xfrm>
            <a:off x="2196353" y="2017059"/>
            <a:ext cx="987914" cy="61856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PoshChan</a:t>
            </a:r>
            <a:br>
              <a:rPr lang="en-US" sz="1200" dirty="0"/>
            </a:br>
            <a:r>
              <a:rPr lang="en-US" sz="1200" dirty="0"/>
              <a:t>module</a:t>
            </a:r>
          </a:p>
        </p:txBody>
      </p:sp>
      <p:cxnSp>
        <p:nvCxnSpPr>
          <p:cNvPr id="20" name="Straight Arrow Connector 19">
            <a:extLst>
              <a:ext uri="{FF2B5EF4-FFF2-40B4-BE49-F238E27FC236}">
                <a16:creationId xmlns:a16="http://schemas.microsoft.com/office/drawing/2014/main" id="{FAEE2BFD-5FCC-2647-A98E-0C1FC5044D8C}"/>
              </a:ext>
            </a:extLst>
          </p:cNvPr>
          <p:cNvCxnSpPr>
            <a:cxnSpLocks/>
            <a:stCxn id="19" idx="1"/>
            <a:endCxn id="31" idx="3"/>
          </p:cNvCxnSpPr>
          <p:nvPr/>
        </p:nvCxnSpPr>
        <p:spPr>
          <a:xfrm flipH="1" flipV="1">
            <a:off x="1701358" y="1939038"/>
            <a:ext cx="494995" cy="387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olded Corner 20">
            <a:extLst>
              <a:ext uri="{FF2B5EF4-FFF2-40B4-BE49-F238E27FC236}">
                <a16:creationId xmlns:a16="http://schemas.microsoft.com/office/drawing/2014/main" id="{4A9AA4C0-0E37-D246-8737-00AD78533ACF}"/>
              </a:ext>
            </a:extLst>
          </p:cNvPr>
          <p:cNvSpPr/>
          <p:nvPr/>
        </p:nvSpPr>
        <p:spPr>
          <a:xfrm>
            <a:off x="4154909" y="3473824"/>
            <a:ext cx="1071283" cy="61856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AzureStorage</a:t>
            </a:r>
            <a:br>
              <a:rPr lang="en-US" sz="1200" dirty="0"/>
            </a:br>
            <a:r>
              <a:rPr lang="en-US" sz="1200" dirty="0"/>
              <a:t>module</a:t>
            </a:r>
          </a:p>
        </p:txBody>
      </p:sp>
      <p:cxnSp>
        <p:nvCxnSpPr>
          <p:cNvPr id="22" name="Straight Arrow Connector 21">
            <a:extLst>
              <a:ext uri="{FF2B5EF4-FFF2-40B4-BE49-F238E27FC236}">
                <a16:creationId xmlns:a16="http://schemas.microsoft.com/office/drawing/2014/main" id="{93E6771C-F5FE-0145-B331-920F49E5952A}"/>
              </a:ext>
            </a:extLst>
          </p:cNvPr>
          <p:cNvCxnSpPr>
            <a:stCxn id="5" idx="3"/>
            <a:endCxn id="18" idx="1"/>
          </p:cNvCxnSpPr>
          <p:nvPr/>
        </p:nvCxnSpPr>
        <p:spPr>
          <a:xfrm>
            <a:off x="2550459" y="3783106"/>
            <a:ext cx="2877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B26E99-82E1-6646-BD7D-C624FF92088A}"/>
              </a:ext>
            </a:extLst>
          </p:cNvPr>
          <p:cNvCxnSpPr>
            <a:stCxn id="18" idx="3"/>
            <a:endCxn id="21" idx="1"/>
          </p:cNvCxnSpPr>
          <p:nvPr/>
        </p:nvCxnSpPr>
        <p:spPr>
          <a:xfrm>
            <a:off x="3881264" y="3783106"/>
            <a:ext cx="2736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Folded Corner 23">
            <a:extLst>
              <a:ext uri="{FF2B5EF4-FFF2-40B4-BE49-F238E27FC236}">
                <a16:creationId xmlns:a16="http://schemas.microsoft.com/office/drawing/2014/main" id="{07CC3769-0800-3B43-B825-E29A527797CA}"/>
              </a:ext>
            </a:extLst>
          </p:cNvPr>
          <p:cNvSpPr/>
          <p:nvPr/>
        </p:nvSpPr>
        <p:spPr>
          <a:xfrm>
            <a:off x="10381129" y="2017059"/>
            <a:ext cx="1102659" cy="71717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AzDevOps</a:t>
            </a:r>
            <a:br>
              <a:rPr lang="en-US" sz="1200" dirty="0"/>
            </a:br>
            <a:r>
              <a:rPr lang="en-US" sz="1200" dirty="0"/>
              <a:t>module</a:t>
            </a:r>
          </a:p>
        </p:txBody>
      </p:sp>
      <p:sp>
        <p:nvSpPr>
          <p:cNvPr id="25" name="Folded Corner 24">
            <a:extLst>
              <a:ext uri="{FF2B5EF4-FFF2-40B4-BE49-F238E27FC236}">
                <a16:creationId xmlns:a16="http://schemas.microsoft.com/office/drawing/2014/main" id="{FC672EEA-8450-C04F-8C2F-0859E9812F48}"/>
              </a:ext>
            </a:extLst>
          </p:cNvPr>
          <p:cNvSpPr/>
          <p:nvPr/>
        </p:nvSpPr>
        <p:spPr>
          <a:xfrm>
            <a:off x="10381128" y="4276164"/>
            <a:ext cx="1102659" cy="71717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GitHub</a:t>
            </a:r>
            <a:br>
              <a:rPr lang="en-US" sz="1200" dirty="0"/>
            </a:br>
            <a:r>
              <a:rPr lang="en-US" sz="1200" dirty="0"/>
              <a:t>module</a:t>
            </a:r>
          </a:p>
        </p:txBody>
      </p:sp>
      <p:cxnSp>
        <p:nvCxnSpPr>
          <p:cNvPr id="26" name="Straight Arrow Connector 25">
            <a:extLst>
              <a:ext uri="{FF2B5EF4-FFF2-40B4-BE49-F238E27FC236}">
                <a16:creationId xmlns:a16="http://schemas.microsoft.com/office/drawing/2014/main" id="{229167E6-0ABB-A044-9507-5A092A78C242}"/>
              </a:ext>
            </a:extLst>
          </p:cNvPr>
          <p:cNvCxnSpPr>
            <a:cxnSpLocks/>
            <a:stCxn id="13" idx="3"/>
            <a:endCxn id="24" idx="1"/>
          </p:cNvCxnSpPr>
          <p:nvPr/>
        </p:nvCxnSpPr>
        <p:spPr>
          <a:xfrm>
            <a:off x="9906000" y="2370184"/>
            <a:ext cx="475129" cy="5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020D85D-1502-B345-A487-C80E8E395BEB}"/>
              </a:ext>
            </a:extLst>
          </p:cNvPr>
          <p:cNvCxnSpPr>
            <a:stCxn id="14" idx="3"/>
            <a:endCxn id="25" idx="1"/>
          </p:cNvCxnSpPr>
          <p:nvPr/>
        </p:nvCxnSpPr>
        <p:spPr>
          <a:xfrm>
            <a:off x="9905999" y="4634752"/>
            <a:ext cx="4751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C4EFF98-742D-784F-AECD-689AB85F34D1}"/>
              </a:ext>
            </a:extLst>
          </p:cNvPr>
          <p:cNvCxnSpPr>
            <a:stCxn id="24" idx="3"/>
          </p:cNvCxnSpPr>
          <p:nvPr/>
        </p:nvCxnSpPr>
        <p:spPr>
          <a:xfrm>
            <a:off x="11483788" y="2375647"/>
            <a:ext cx="582706" cy="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05CA4CD-1B5D-1F4D-B7E8-B1A24A9EC42C}"/>
              </a:ext>
            </a:extLst>
          </p:cNvPr>
          <p:cNvSpPr txBox="1"/>
          <p:nvPr/>
        </p:nvSpPr>
        <p:spPr>
          <a:xfrm rot="5400000">
            <a:off x="11223820" y="2261718"/>
            <a:ext cx="1192307" cy="369332"/>
          </a:xfrm>
          <a:prstGeom prst="rect">
            <a:avLst/>
          </a:prstGeom>
          <a:noFill/>
        </p:spPr>
        <p:txBody>
          <a:bodyPr wrap="square" rtlCol="0">
            <a:spAutoFit/>
          </a:bodyPr>
          <a:lstStyle/>
          <a:p>
            <a:r>
              <a:rPr lang="en-US" dirty="0" err="1"/>
              <a:t>AzDevOps</a:t>
            </a:r>
            <a:endParaRPr lang="en-US" dirty="0"/>
          </a:p>
        </p:txBody>
      </p:sp>
      <p:sp>
        <p:nvSpPr>
          <p:cNvPr id="30" name="TextBox 29">
            <a:extLst>
              <a:ext uri="{FF2B5EF4-FFF2-40B4-BE49-F238E27FC236}">
                <a16:creationId xmlns:a16="http://schemas.microsoft.com/office/drawing/2014/main" id="{837BEF51-9183-FD4E-83FC-95B9C67A08F0}"/>
              </a:ext>
            </a:extLst>
          </p:cNvPr>
          <p:cNvSpPr txBox="1"/>
          <p:nvPr/>
        </p:nvSpPr>
        <p:spPr>
          <a:xfrm rot="5400000">
            <a:off x="11395819" y="4515653"/>
            <a:ext cx="848309" cy="369332"/>
          </a:xfrm>
          <a:prstGeom prst="rect">
            <a:avLst/>
          </a:prstGeom>
          <a:noFill/>
        </p:spPr>
        <p:txBody>
          <a:bodyPr wrap="none" rtlCol="0">
            <a:spAutoFit/>
          </a:bodyPr>
          <a:lstStyle/>
          <a:p>
            <a:r>
              <a:rPr lang="en-US" dirty="0"/>
              <a:t>GitHub</a:t>
            </a:r>
          </a:p>
        </p:txBody>
      </p:sp>
      <p:sp>
        <p:nvSpPr>
          <p:cNvPr id="31" name="Vertical Scroll 30">
            <a:extLst>
              <a:ext uri="{FF2B5EF4-FFF2-40B4-BE49-F238E27FC236}">
                <a16:creationId xmlns:a16="http://schemas.microsoft.com/office/drawing/2014/main" id="{54A94C15-DEFF-5346-A9DF-C19F777309F2}"/>
              </a:ext>
            </a:extLst>
          </p:cNvPr>
          <p:cNvSpPr/>
          <p:nvPr/>
        </p:nvSpPr>
        <p:spPr>
          <a:xfrm>
            <a:off x="148516" y="1362328"/>
            <a:ext cx="1697019" cy="1153420"/>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a:t>
            </a:r>
            <a:br>
              <a:rPr lang="en-US" dirty="0"/>
            </a:br>
            <a:r>
              <a:rPr lang="en-US"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settings.json</a:t>
            </a:r>
            <a:endParaRPr lang="en-US" dirty="0">
              <a:solidFill>
                <a:schemeClr val="accent1">
                  <a:lumMod val="20000"/>
                  <a:lumOff val="80000"/>
                </a:schemeClr>
              </a:solidFill>
            </a:endParaRPr>
          </a:p>
          <a:p>
            <a:pPr algn="ctr"/>
            <a:endParaRPr lang="en-US" dirty="0"/>
          </a:p>
        </p:txBody>
      </p:sp>
      <p:pic>
        <p:nvPicPr>
          <p:cNvPr id="32" name="Picture 31" descr="A picture containing object&#10;&#10;Description automatically generated">
            <a:extLst>
              <a:ext uri="{FF2B5EF4-FFF2-40B4-BE49-F238E27FC236}">
                <a16:creationId xmlns:a16="http://schemas.microsoft.com/office/drawing/2014/main" id="{DEB0D2A5-2B15-4540-B9BE-C21575B9CDE3}"/>
              </a:ext>
            </a:extLst>
          </p:cNvPr>
          <p:cNvPicPr>
            <a:picLocks noChangeAspect="1"/>
          </p:cNvPicPr>
          <p:nvPr/>
        </p:nvPicPr>
        <p:blipFill>
          <a:blip r:embed="rId4"/>
          <a:stretch>
            <a:fillRect/>
          </a:stretch>
        </p:blipFill>
        <p:spPr>
          <a:xfrm>
            <a:off x="2173720" y="2838170"/>
            <a:ext cx="609600" cy="609600"/>
          </a:xfrm>
          <a:prstGeom prst="rect">
            <a:avLst/>
          </a:prstGeom>
        </p:spPr>
      </p:pic>
      <p:pic>
        <p:nvPicPr>
          <p:cNvPr id="33" name="Picture 32" descr="A picture containing object&#10;&#10;Description automatically generated">
            <a:extLst>
              <a:ext uri="{FF2B5EF4-FFF2-40B4-BE49-F238E27FC236}">
                <a16:creationId xmlns:a16="http://schemas.microsoft.com/office/drawing/2014/main" id="{74F1C0D1-492A-3A4F-9C93-F4886C68FE88}"/>
              </a:ext>
            </a:extLst>
          </p:cNvPr>
          <p:cNvPicPr>
            <a:picLocks noChangeAspect="1"/>
          </p:cNvPicPr>
          <p:nvPr/>
        </p:nvPicPr>
        <p:blipFill>
          <a:blip r:embed="rId4"/>
          <a:stretch>
            <a:fillRect/>
          </a:stretch>
        </p:blipFill>
        <p:spPr>
          <a:xfrm>
            <a:off x="9533965" y="1452213"/>
            <a:ext cx="609600" cy="609600"/>
          </a:xfrm>
          <a:prstGeom prst="rect">
            <a:avLst/>
          </a:prstGeom>
        </p:spPr>
      </p:pic>
      <p:pic>
        <p:nvPicPr>
          <p:cNvPr id="34" name="Picture 33" descr="A picture containing object&#10;&#10;Description automatically generated">
            <a:extLst>
              <a:ext uri="{FF2B5EF4-FFF2-40B4-BE49-F238E27FC236}">
                <a16:creationId xmlns:a16="http://schemas.microsoft.com/office/drawing/2014/main" id="{4A4EB283-CA19-784E-AB89-6B8DCB856892}"/>
              </a:ext>
            </a:extLst>
          </p:cNvPr>
          <p:cNvPicPr>
            <a:picLocks noChangeAspect="1"/>
          </p:cNvPicPr>
          <p:nvPr/>
        </p:nvPicPr>
        <p:blipFill>
          <a:blip r:embed="rId4"/>
          <a:stretch>
            <a:fillRect/>
          </a:stretch>
        </p:blipFill>
        <p:spPr>
          <a:xfrm>
            <a:off x="9533963" y="3722033"/>
            <a:ext cx="609600" cy="609600"/>
          </a:xfrm>
          <a:prstGeom prst="rect">
            <a:avLst/>
          </a:prstGeom>
        </p:spPr>
      </p:pic>
      <p:pic>
        <p:nvPicPr>
          <p:cNvPr id="35" name="Graphic 34">
            <a:extLst>
              <a:ext uri="{FF2B5EF4-FFF2-40B4-BE49-F238E27FC236}">
                <a16:creationId xmlns:a16="http://schemas.microsoft.com/office/drawing/2014/main" id="{5190584D-0966-0741-B677-893C8DD036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1405" y="3917856"/>
            <a:ext cx="571500" cy="419100"/>
          </a:xfrm>
          <a:prstGeom prst="rect">
            <a:avLst/>
          </a:prstGeom>
        </p:spPr>
      </p:pic>
      <p:pic>
        <p:nvPicPr>
          <p:cNvPr id="36" name="Graphic 35">
            <a:extLst>
              <a:ext uri="{FF2B5EF4-FFF2-40B4-BE49-F238E27FC236}">
                <a16:creationId xmlns:a16="http://schemas.microsoft.com/office/drawing/2014/main" id="{172D3CC1-BA83-1347-87B7-9EDEB954F6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19539" y="1900238"/>
            <a:ext cx="571500" cy="419100"/>
          </a:xfrm>
          <a:prstGeom prst="rect">
            <a:avLst/>
          </a:prstGeom>
        </p:spPr>
      </p:pic>
      <p:pic>
        <p:nvPicPr>
          <p:cNvPr id="37" name="Graphic 36">
            <a:extLst>
              <a:ext uri="{FF2B5EF4-FFF2-40B4-BE49-F238E27FC236}">
                <a16:creationId xmlns:a16="http://schemas.microsoft.com/office/drawing/2014/main" id="{9592FDDF-D2B4-A84A-85B2-A5084F5519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49005" y="3957917"/>
            <a:ext cx="571500" cy="419100"/>
          </a:xfrm>
          <a:prstGeom prst="rect">
            <a:avLst/>
          </a:prstGeom>
        </p:spPr>
      </p:pic>
      <p:pic>
        <p:nvPicPr>
          <p:cNvPr id="38" name="Graphic 37">
            <a:extLst>
              <a:ext uri="{FF2B5EF4-FFF2-40B4-BE49-F238E27FC236}">
                <a16:creationId xmlns:a16="http://schemas.microsoft.com/office/drawing/2014/main" id="{85D3A3D1-F627-D54D-8E80-331F6176DB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6707" y="2566147"/>
            <a:ext cx="571500" cy="419100"/>
          </a:xfrm>
          <a:prstGeom prst="rect">
            <a:avLst/>
          </a:prstGeom>
        </p:spPr>
      </p:pic>
      <p:pic>
        <p:nvPicPr>
          <p:cNvPr id="39" name="Graphic 38">
            <a:extLst>
              <a:ext uri="{FF2B5EF4-FFF2-40B4-BE49-F238E27FC236}">
                <a16:creationId xmlns:a16="http://schemas.microsoft.com/office/drawing/2014/main" id="{B4378171-9B29-C64D-BF6D-FABBF27FF3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6707" y="4856629"/>
            <a:ext cx="571500" cy="419100"/>
          </a:xfrm>
          <a:prstGeom prst="rect">
            <a:avLst/>
          </a:prstGeom>
        </p:spPr>
      </p:pic>
      <p:pic>
        <p:nvPicPr>
          <p:cNvPr id="40" name="Graphic 39">
            <a:extLst>
              <a:ext uri="{FF2B5EF4-FFF2-40B4-BE49-F238E27FC236}">
                <a16:creationId xmlns:a16="http://schemas.microsoft.com/office/drawing/2014/main" id="{3C812B65-2B6D-1B4E-A95A-317F86F5AD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4574" y="4312595"/>
            <a:ext cx="571500" cy="419100"/>
          </a:xfrm>
          <a:prstGeom prst="rect">
            <a:avLst/>
          </a:prstGeom>
        </p:spPr>
      </p:pic>
      <p:pic>
        <p:nvPicPr>
          <p:cNvPr id="41" name="Graphic 40">
            <a:extLst>
              <a:ext uri="{FF2B5EF4-FFF2-40B4-BE49-F238E27FC236}">
                <a16:creationId xmlns:a16="http://schemas.microsoft.com/office/drawing/2014/main" id="{0332EB9B-FBFA-FE46-B038-2DF05E4592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39467" y="2859321"/>
            <a:ext cx="571500" cy="419100"/>
          </a:xfrm>
          <a:prstGeom prst="rect">
            <a:avLst/>
          </a:prstGeom>
        </p:spPr>
      </p:pic>
      <p:pic>
        <p:nvPicPr>
          <p:cNvPr id="42" name="Graphic 41">
            <a:extLst>
              <a:ext uri="{FF2B5EF4-FFF2-40B4-BE49-F238E27FC236}">
                <a16:creationId xmlns:a16="http://schemas.microsoft.com/office/drawing/2014/main" id="{1D52FB78-0992-7845-A5DE-8D90E02C99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59637" y="5128371"/>
            <a:ext cx="571500" cy="419100"/>
          </a:xfrm>
          <a:prstGeom prst="rect">
            <a:avLst/>
          </a:prstGeom>
        </p:spPr>
      </p:pic>
      <p:pic>
        <p:nvPicPr>
          <p:cNvPr id="43" name="Picture 42">
            <a:extLst>
              <a:ext uri="{FF2B5EF4-FFF2-40B4-BE49-F238E27FC236}">
                <a16:creationId xmlns:a16="http://schemas.microsoft.com/office/drawing/2014/main" id="{BF86DC0E-C637-574C-8B65-60761E2ACC6D}"/>
              </a:ext>
            </a:extLst>
          </p:cNvPr>
          <p:cNvPicPr>
            <a:picLocks noChangeAspect="1"/>
          </p:cNvPicPr>
          <p:nvPr/>
        </p:nvPicPr>
        <p:blipFill>
          <a:blip r:embed="rId7"/>
          <a:stretch>
            <a:fillRect/>
          </a:stretch>
        </p:blipFill>
        <p:spPr>
          <a:xfrm>
            <a:off x="6757614" y="4940618"/>
            <a:ext cx="582552" cy="508856"/>
          </a:xfrm>
          <a:prstGeom prst="rect">
            <a:avLst/>
          </a:prstGeom>
        </p:spPr>
      </p:pic>
      <p:pic>
        <p:nvPicPr>
          <p:cNvPr id="44" name="Picture 43">
            <a:extLst>
              <a:ext uri="{FF2B5EF4-FFF2-40B4-BE49-F238E27FC236}">
                <a16:creationId xmlns:a16="http://schemas.microsoft.com/office/drawing/2014/main" id="{3533B8BD-A5C1-EA41-82DD-217036B3D481}"/>
              </a:ext>
            </a:extLst>
          </p:cNvPr>
          <p:cNvPicPr>
            <a:picLocks noChangeAspect="1"/>
          </p:cNvPicPr>
          <p:nvPr/>
        </p:nvPicPr>
        <p:blipFill>
          <a:blip r:embed="rId7"/>
          <a:stretch>
            <a:fillRect/>
          </a:stretch>
        </p:blipFill>
        <p:spPr>
          <a:xfrm>
            <a:off x="6729200" y="2634114"/>
            <a:ext cx="582552" cy="508856"/>
          </a:xfrm>
          <a:prstGeom prst="rect">
            <a:avLst/>
          </a:prstGeom>
        </p:spPr>
      </p:pic>
      <p:sp>
        <p:nvSpPr>
          <p:cNvPr id="45" name="Rounded Rectangular Callout 44">
            <a:extLst>
              <a:ext uri="{FF2B5EF4-FFF2-40B4-BE49-F238E27FC236}">
                <a16:creationId xmlns:a16="http://schemas.microsoft.com/office/drawing/2014/main" id="{6F9D2EBA-A886-0242-ABC5-2A13433D9BF6}"/>
              </a:ext>
            </a:extLst>
          </p:cNvPr>
          <p:cNvSpPr/>
          <p:nvPr/>
        </p:nvSpPr>
        <p:spPr>
          <a:xfrm>
            <a:off x="279257" y="4993340"/>
            <a:ext cx="2769748" cy="1425389"/>
          </a:xfrm>
          <a:prstGeom prst="wedgeRoundRectCallou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PoshChan</a:t>
            </a:r>
            <a:r>
              <a:rPr lang="en-US" dirty="0"/>
              <a:t>, please retry </a:t>
            </a:r>
            <a:r>
              <a:rPr lang="en-US" dirty="0" err="1"/>
              <a:t>linux</a:t>
            </a:r>
            <a:endParaRPr lang="en-US" dirty="0"/>
          </a:p>
        </p:txBody>
      </p:sp>
    </p:spTree>
    <p:extLst>
      <p:ext uri="{BB962C8B-B14F-4D97-AF65-F5344CB8AC3E}">
        <p14:creationId xmlns:p14="http://schemas.microsoft.com/office/powerpoint/2010/main" val="7036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Dive into the code</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Steve_MSFT</a:t>
            </a:r>
            <a:endParaRPr lang="en-US" dirty="0"/>
          </a:p>
        </p:txBody>
      </p:sp>
    </p:spTree>
    <p:extLst>
      <p:ext uri="{BB962C8B-B14F-4D97-AF65-F5344CB8AC3E}">
        <p14:creationId xmlns:p14="http://schemas.microsoft.com/office/powerpoint/2010/main" val="261148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Build serverless applications using PowerShell</a:t>
            </a:r>
          </a:p>
          <a:p>
            <a:r>
              <a:rPr lang="en-US" dirty="0"/>
              <a:t>Leverage Bots and </a:t>
            </a:r>
            <a:r>
              <a:rPr lang="en-US" dirty="0" err="1"/>
              <a:t>ChatOps</a:t>
            </a:r>
            <a:r>
              <a:rPr lang="en-US" dirty="0"/>
              <a:t> to be more productive</a:t>
            </a:r>
          </a:p>
          <a:p>
            <a:r>
              <a:rPr lang="en-US" dirty="0"/>
              <a:t>JSON and HTTP is easy with PowerShell</a:t>
            </a:r>
          </a:p>
          <a:p>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Steve_MSFT</a:t>
            </a:r>
            <a:endParaRPr lang="en-US" dirty="0"/>
          </a:p>
        </p:txBody>
      </p:sp>
    </p:spTree>
    <p:extLst>
      <p:ext uri="{BB962C8B-B14F-4D97-AF65-F5344CB8AC3E}">
        <p14:creationId xmlns:p14="http://schemas.microsoft.com/office/powerpoint/2010/main" val="198064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343443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Steve_MSFT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Steve_MSFT</a:t>
            </a:r>
          </a:p>
        </p:txBody>
      </p:sp>
    </p:spTree>
    <p:extLst>
      <p:ext uri="{BB962C8B-B14F-4D97-AF65-F5344CB8AC3E}">
        <p14:creationId xmlns:p14="http://schemas.microsoft.com/office/powerpoint/2010/main" val="31327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Software Engineering Manager for the PowerShell Core team of 8 engineers owning:</a:t>
            </a:r>
          </a:p>
          <a:p>
            <a:r>
              <a:rPr lang="en-US" dirty="0"/>
              <a:t>Windows PowerShell</a:t>
            </a:r>
          </a:p>
          <a:p>
            <a:r>
              <a:rPr lang="en-US" dirty="0"/>
              <a:t>PowerShell Core/PowerShell 7</a:t>
            </a:r>
          </a:p>
          <a:p>
            <a:r>
              <a:rPr lang="en-US"/>
              <a:t>PSReadLine</a:t>
            </a:r>
            <a:endParaRPr lang="en-US" dirty="0"/>
          </a:p>
          <a:p>
            <a:r>
              <a:rPr lang="en-US" dirty="0" err="1"/>
              <a:t>PSScriptAnalzyer</a:t>
            </a:r>
            <a:endParaRPr lang="en-US" dirty="0"/>
          </a:p>
          <a:p>
            <a:r>
              <a:rPr lang="en-US" dirty="0" err="1"/>
              <a:t>PSEditorServices</a:t>
            </a:r>
            <a:r>
              <a:rPr lang="en-US" dirty="0"/>
              <a:t>/</a:t>
            </a:r>
            <a:r>
              <a:rPr lang="en-US" dirty="0" err="1"/>
              <a:t>VSCode</a:t>
            </a:r>
            <a:r>
              <a:rPr lang="en-US" dirty="0"/>
              <a:t>-Extension</a:t>
            </a:r>
          </a:p>
          <a:p>
            <a:r>
              <a:rPr lang="en-US" dirty="0"/>
              <a:t>Recently took ownership of </a:t>
            </a:r>
            <a:r>
              <a:rPr lang="en-US" dirty="0" err="1"/>
              <a:t>PowerShellGallery</a:t>
            </a:r>
            <a:r>
              <a:rPr lang="en-US" dirty="0"/>
              <a:t>, </a:t>
            </a:r>
            <a:r>
              <a:rPr lang="en-US" dirty="0" err="1"/>
              <a:t>PkgMgmt</a:t>
            </a:r>
            <a:r>
              <a:rPr lang="en-US" dirty="0"/>
              <a:t>, </a:t>
            </a:r>
            <a:r>
              <a:rPr lang="en-US" dirty="0" err="1"/>
              <a:t>PSGet</a:t>
            </a:r>
            <a:endParaRPr lang="en-US" dirty="0"/>
          </a:p>
          <a:p>
            <a:r>
              <a:rPr lang="en-US" dirty="0"/>
              <a:t>Recently took back ownership of OpenSSH</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Steve_MSFT</a:t>
            </a:r>
            <a:endParaRPr lang="en-US" dirty="0"/>
          </a:p>
        </p:txBody>
      </p:sp>
    </p:spTree>
    <p:extLst>
      <p:ext uri="{BB962C8B-B14F-4D97-AF65-F5344CB8AC3E}">
        <p14:creationId xmlns:p14="http://schemas.microsoft.com/office/powerpoint/2010/main" val="184093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Steve_MSFT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Steve_MSFT</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err="1"/>
              <a:t>ChatOps</a:t>
            </a:r>
            <a:r>
              <a:rPr lang="en-US" dirty="0"/>
              <a:t> and Bots with PowerShell</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Steve Lee</a:t>
            </a:r>
            <a:br>
              <a:rPr lang="en-US" dirty="0"/>
            </a:br>
            <a:r>
              <a:rPr lang="en-US" dirty="0"/>
              <a:t>PowerShell Team</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r>
              <a:rPr lang="de-DE" dirty="0" err="1"/>
              <a:t>You</a:t>
            </a:r>
            <a:r>
              <a:rPr lang="de-DE" dirty="0"/>
              <a:t> will </a:t>
            </a:r>
            <a:r>
              <a:rPr lang="de-DE" dirty="0" err="1"/>
              <a:t>understand</a:t>
            </a:r>
            <a:r>
              <a:rPr lang="de-DE" dirty="0"/>
              <a:t> </a:t>
            </a:r>
            <a:r>
              <a:rPr lang="de-DE" dirty="0" err="1"/>
              <a:t>why</a:t>
            </a:r>
            <a:r>
              <a:rPr lang="de-DE" dirty="0"/>
              <a:t> </a:t>
            </a:r>
            <a:r>
              <a:rPr lang="de-DE" dirty="0" err="1"/>
              <a:t>you</a:t>
            </a:r>
            <a:r>
              <a:rPr lang="de-DE" dirty="0"/>
              <a:t> </a:t>
            </a:r>
            <a:r>
              <a:rPr lang="de-DE" dirty="0" err="1"/>
              <a:t>should</a:t>
            </a:r>
            <a:r>
              <a:rPr lang="de-DE" dirty="0"/>
              <a:t> </a:t>
            </a:r>
            <a:r>
              <a:rPr lang="de-DE" dirty="0" err="1"/>
              <a:t>leverage</a:t>
            </a:r>
            <a:r>
              <a:rPr lang="de-DE" dirty="0"/>
              <a:t> </a:t>
            </a:r>
            <a:r>
              <a:rPr lang="de-DE" dirty="0" err="1"/>
              <a:t>ChatOps</a:t>
            </a:r>
            <a:r>
              <a:rPr lang="de-DE" dirty="0"/>
              <a:t> </a:t>
            </a:r>
            <a:r>
              <a:rPr lang="de-DE" dirty="0" err="1"/>
              <a:t>and</a:t>
            </a:r>
            <a:r>
              <a:rPr lang="de-DE" dirty="0"/>
              <a:t> Bots </a:t>
            </a:r>
            <a:r>
              <a:rPr lang="de-DE" dirty="0" err="1"/>
              <a:t>and</a:t>
            </a:r>
            <a:r>
              <a:rPr lang="de-DE" dirty="0"/>
              <a:t> </a:t>
            </a:r>
            <a:r>
              <a:rPr lang="de-DE" dirty="0" err="1"/>
              <a:t>how</a:t>
            </a:r>
            <a:r>
              <a:rPr lang="de-DE" dirty="0"/>
              <a:t> </a:t>
            </a:r>
            <a:r>
              <a:rPr lang="de-DE" dirty="0" err="1"/>
              <a:t>to</a:t>
            </a:r>
            <a:r>
              <a:rPr lang="de-DE" dirty="0"/>
              <a:t> </a:t>
            </a:r>
            <a:r>
              <a:rPr lang="de-DE" dirty="0" err="1"/>
              <a:t>build</a:t>
            </a:r>
            <a:r>
              <a:rPr lang="de-DE" dirty="0"/>
              <a:t> </a:t>
            </a:r>
            <a:r>
              <a:rPr lang="de-DE" dirty="0" err="1"/>
              <a:t>it</a:t>
            </a:r>
            <a:r>
              <a:rPr lang="de-DE" dirty="0"/>
              <a:t> </a:t>
            </a:r>
            <a:r>
              <a:rPr lang="de-DE" dirty="0" err="1"/>
              <a:t>using</a:t>
            </a:r>
            <a:r>
              <a:rPr lang="de-DE" dirty="0"/>
              <a:t> PowerShell</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Steve_MSFT</a:t>
            </a:r>
            <a:endParaRPr lang="en-US" dirty="0"/>
          </a:p>
        </p:txBody>
      </p:sp>
    </p:spTree>
    <p:extLst>
      <p:ext uri="{BB962C8B-B14F-4D97-AF65-F5344CB8AC3E}">
        <p14:creationId xmlns:p14="http://schemas.microsoft.com/office/powerpoint/2010/main" val="138787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r>
              <a:rPr lang="en-US" dirty="0"/>
              <a:t>$</a:t>
            </a:r>
            <a:r>
              <a:rPr lang="en-US" dirty="0" err="1"/>
              <a:t>ChatOps</a:t>
            </a:r>
            <a:r>
              <a:rPr lang="en-US" dirty="0"/>
              <a:t> + $Bots + $Serverless | Should –Exist</a:t>
            </a:r>
          </a:p>
          <a:p>
            <a:r>
              <a:rPr lang="en-US" dirty="0"/>
              <a:t>$bot = $PowerShell + $</a:t>
            </a:r>
            <a:r>
              <a:rPr lang="en-US" dirty="0" err="1"/>
              <a:t>AzFunctions</a:t>
            </a:r>
            <a:r>
              <a:rPr lang="en-US" dirty="0"/>
              <a:t> + $Teams</a:t>
            </a:r>
          </a:p>
          <a:p>
            <a:r>
              <a:rPr lang="en-US" dirty="0"/>
              <a:t>$</a:t>
            </a:r>
            <a:r>
              <a:rPr lang="en-US" dirty="0" err="1"/>
              <a:t>PoshChanBot</a:t>
            </a:r>
            <a:r>
              <a:rPr lang="en-US" dirty="0"/>
              <a:t> = Receive-GitHub | Invoke-</a:t>
            </a:r>
            <a:r>
              <a:rPr lang="en-US" dirty="0" err="1"/>
              <a:t>AzDevOps</a:t>
            </a:r>
            <a:r>
              <a:rPr lang="en-US" dirty="0"/>
              <a:t> | Out-GitHub</a:t>
            </a:r>
          </a:p>
          <a:p>
            <a:r>
              <a:rPr lang="en-US" dirty="0"/>
              <a:t>Start-Questions | Get-Answers</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Steve_MSFT</a:t>
            </a:r>
            <a:endParaRPr lang="en-US" dirty="0"/>
          </a:p>
        </p:txBody>
      </p:sp>
    </p:spTree>
    <p:extLst>
      <p:ext uri="{BB962C8B-B14F-4D97-AF65-F5344CB8AC3E}">
        <p14:creationId xmlns:p14="http://schemas.microsoft.com/office/powerpoint/2010/main" val="24777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dissolv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dissolv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dissolv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4711</TotalTime>
  <Words>1319</Words>
  <Application>Microsoft Macintosh PowerPoint</Application>
  <PresentationFormat>Widescreen</PresentationFormat>
  <Paragraphs>313</Paragraphs>
  <Slides>41</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CarlMarx</vt:lpstr>
      <vt:lpstr>Calibri</vt:lpstr>
      <vt:lpstr>Alfarn</vt:lpstr>
      <vt:lpstr>Segoe UI</vt:lpstr>
      <vt:lpstr>Arial</vt:lpstr>
      <vt:lpstr>Stencil</vt:lpstr>
      <vt:lpstr>Consolas</vt:lpstr>
      <vt:lpstr>Office</vt:lpstr>
      <vt:lpstr>Custom Design</vt:lpstr>
      <vt:lpstr>ChatOps and Bots with PowerShell</vt:lpstr>
      <vt:lpstr>PowerPoint Presentation</vt:lpstr>
      <vt:lpstr>PowerPoint Presentation</vt:lpstr>
      <vt:lpstr>PowerPoint Presentation</vt:lpstr>
      <vt:lpstr>PowerPoint Presentation</vt:lpstr>
      <vt:lpstr>PowerPoint Presentation</vt:lpstr>
      <vt:lpstr>ChatOps and Bots with PowerShell</vt:lpstr>
      <vt:lpstr>This Session</vt:lpstr>
      <vt:lpstr>Agenda</vt:lpstr>
      <vt:lpstr>What is ChatOps?</vt:lpstr>
      <vt:lpstr>What are Bots?</vt:lpstr>
      <vt:lpstr>What is Serverless?</vt:lpstr>
      <vt:lpstr>Why not serverless for everything?</vt:lpstr>
      <vt:lpstr>Why choose serverless?</vt:lpstr>
      <vt:lpstr>PowerShell Scripter -&gt; Serverless Developer</vt:lpstr>
      <vt:lpstr>PowerPoint Presentation</vt:lpstr>
      <vt:lpstr>Now something a bit more complex…</vt:lpstr>
      <vt:lpstr>Basic ChatBot design</vt:lpstr>
      <vt:lpstr>Detailed Design</vt:lpstr>
      <vt:lpstr>PoshChan-Bot</vt:lpstr>
      <vt:lpstr>PowerPoint Presentation</vt:lpstr>
      <vt:lpstr>PowerPoint Presentation</vt:lpstr>
      <vt:lpstr>PoshChan-Bot Architecture Client-Side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PoshChan-Bot Architecture ServerLess-Side</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Steve Lee (POWERSHELL)</cp:lastModifiedBy>
  <cp:revision>44</cp:revision>
  <dcterms:created xsi:type="dcterms:W3CDTF">2019-04-18T11:57:57Z</dcterms:created>
  <dcterms:modified xsi:type="dcterms:W3CDTF">2019-06-05T13:59:06Z</dcterms:modified>
</cp:coreProperties>
</file>